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0" r:id="rId6"/>
    <p:sldId id="264" r:id="rId7"/>
    <p:sldId id="268" r:id="rId8"/>
    <p:sldId id="263" r:id="rId9"/>
    <p:sldId id="262" r:id="rId10"/>
    <p:sldId id="261" r:id="rId11"/>
    <p:sldId id="265" r:id="rId12"/>
    <p:sldId id="266" r:id="rId13"/>
    <p:sldId id="26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145" d="100"/>
          <a:sy n="145" d="100"/>
        </p:scale>
        <p:origin x="63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</a:br>
            <a:r>
              <a:rPr lang="ru-RU" sz="2000" dirty="0" smtClean="0">
                <a:solidFill>
                  <a:srgbClr val="3D424E"/>
                </a:solidFill>
                <a:latin typeface="DINPro-Bold" pitchFamily="50" charset="0"/>
              </a:rPr>
              <a:t>«Устройство современной детской площадки в п. Нижнесортымский»</a:t>
            </a: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с</a:t>
            </a:r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ельское поселение </a:t>
            </a:r>
            <a:r>
              <a:rPr lang="ru-RU" sz="1800" dirty="0" smtClean="0">
                <a:solidFill>
                  <a:srgbClr val="3D424E"/>
                </a:solidFill>
                <a:latin typeface="DINPro-Bold" pitchFamily="50" charset="0"/>
              </a:rPr>
              <a:t>Нижнесортымский, Сургутский р</a:t>
            </a:r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айон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DINPro-Regular" pitchFamily="50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ВОВЛЕЧЕНИЕ ГРАЖДАН В БЛАГОУСТРОЙСТВО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4656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ИНСТРУМЕНТЫ ВОВЛЕЧЕНИЯ: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публичные </a:t>
            </a:r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слушания проекта муниципальной программы «Формирование комфортной городской среды на территории сельского поселения Нижнесортымский», проведение опроса жителей с. п. Нижнесортымский в рамках планирования реализации проекта «Формирование комфортной городской среды», заседания общественной комиссии сельского поселения Нижнесортымский по обеспечению реализации приоритетного проекта «Формирование комфортной городской среды». А также безвозмездное трудовое  участие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граждан и юридических лиц  </a:t>
            </a:r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с. п. Нижнесортымский в устройстве основания площадки, озеленении.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РЕЗУЛЬТАТЫ ВОВЛЕЧЕНИЯ: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дизайн-проект </a:t>
            </a:r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объекта утверждён решением общественной комиссии сельского поселения Нижнесортымский по обеспечению реализации приоритетного проекта «Формирование комфортной городской среды».</a:t>
            </a:r>
          </a:p>
          <a:p>
            <a:pPr marL="0" lvl="1" algn="l">
              <a:spcBef>
                <a:spcPct val="0"/>
              </a:spcBef>
            </a:pPr>
            <a:endParaRPr lang="ru-RU" sz="1200" dirty="0">
              <a:solidFill>
                <a:schemeClr val="tx1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DINPro-Medium" pitchFamily="50" charset="0"/>
                <a:ea typeface="+mj-ea"/>
                <a:cs typeface="+mj-cs"/>
              </a:rPr>
              <a:t>10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ФОТОГРАФИИ ПРОВОДИМЫХ МЕРОПРИЯТИЙ 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Комментарий при необходимости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Комментарий при необходимости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Комментарий при необходимости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2294"/>
            <a:ext cx="8496944" cy="3753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ДОПОЛНИТЕЛЬНЫХ МЕРОПРИЯТИЙ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788" y="1031024"/>
            <a:ext cx="8496944" cy="3895919"/>
          </a:xfrm>
        </p:spPr>
        <p:txBody>
          <a:bodyPr>
            <a:normAutofit fontScale="85000" lnSpcReduction="20000"/>
          </a:bodyPr>
          <a:lstStyle/>
          <a:p>
            <a:pPr marL="0" lvl="1" algn="l">
              <a:spcBef>
                <a:spcPct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Обеспечение доступности объекта проектирования для инвалидов и маломобильных групп населения: 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поверхности входов в общественную территорию для детей и взрослых расположены на уровне рельефа (без впадин, бордюров, канав и т.п.), поверхности территории на уровне рельефа (без впадин, бордюров, канав и т.п.), предусмотрено </a:t>
            </a:r>
            <a:r>
              <a:rPr lang="ru-RU" sz="17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бесшовное </a:t>
            </a:r>
            <a:r>
              <a:rPr lang="ru-RU" sz="1700" i="1" dirty="0" err="1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травмобезопасное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 покрытие.</a:t>
            </a:r>
          </a:p>
          <a:p>
            <a:pPr marL="0" lvl="1" algn="l">
              <a:spcBef>
                <a:spcPct val="0"/>
              </a:spcBef>
            </a:pPr>
            <a:endParaRPr lang="ru-RU" sz="17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Безопасность, </a:t>
            </a:r>
            <a:r>
              <a:rPr lang="ru-RU" sz="1700" dirty="0" err="1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экологичность</a:t>
            </a:r>
            <a:r>
              <a:rPr lang="ru-RU" sz="17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 и комфорт благоустраиваемой территории:</a:t>
            </a:r>
            <a:r>
              <a:rPr lang="ru-RU" sz="17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поверхности входов в общественную территорию для детей и взрослых расположены на уровне рельефа (без впадин, бордюров, канав и т.п.), поверхности территории на уровне рельефа (без впадин, бордюров, канав и т.п.), </a:t>
            </a:r>
            <a:r>
              <a:rPr lang="ru-RU" sz="17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предусмотрено бесшовное </a:t>
            </a:r>
            <a:r>
              <a:rPr lang="ru-RU" sz="1700" i="1" dirty="0" err="1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травмобезопасное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 покрытие.</a:t>
            </a:r>
          </a:p>
          <a:p>
            <a:pPr marL="0" lvl="1" algn="l">
              <a:spcBef>
                <a:spcPct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 </a:t>
            </a:r>
          </a:p>
          <a:p>
            <a:pPr marL="0" lvl="1" algn="l">
              <a:spcBef>
                <a:spcPct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о применении технологий «умного города»:  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территория зоны отдыха оснащена камерами видеонаблюдения с выходом на пост Отдела полиции № 2 (дислокация п. Нижнесортымский).</a:t>
            </a:r>
          </a:p>
          <a:p>
            <a:pPr marL="0" lvl="1" algn="l">
              <a:spcBef>
                <a:spcPct val="0"/>
              </a:spcBef>
            </a:pPr>
            <a:endParaRPr lang="ru-RU" sz="17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7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Синхронизация выполнения работ в рамках муниципальной программы с реализуемыми в муниципальных образованиях федеральными, региональными и муниципальными программами (планами) строительства (реконструкции, ремонта) объектов недвижимого имущества, программ по ремонту и модернизации инженерных сетей и иных объектов, расположенных на соответствующей территории: 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проект реализуется согласно муниципальной программе «Формирование комфортной городской среды на территории сельского поселения Нижнесортымский», синхронизированной в соответствующей части с постановлением Правительства Ханты-Мансийского автономного- округа – Югры от 05.10.2018 № 347-п «О государственной программе Ханты-Мансийского автономного округа – Югры «Жилищно-коммунальный комплекс и городская среда».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504" y="486803"/>
            <a:ext cx="8229600" cy="4381226"/>
          </a:xfrm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endParaRPr lang="ru-RU" sz="1400" dirty="0" smtClean="0"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ru-RU" sz="1400" dirty="0" smtClean="0">
                <a:latin typeface="+mj-lt"/>
                <a:cs typeface="Calibri Light" panose="020F0302020204030204" pitchFamily="34" charset="0"/>
              </a:rPr>
              <a:t>Обеспечение </a:t>
            </a:r>
            <a:r>
              <a:rPr lang="ru-RU" sz="1400" dirty="0" err="1">
                <a:latin typeface="+mj-lt"/>
                <a:cs typeface="Calibri Light" panose="020F0302020204030204" pitchFamily="34" charset="0"/>
              </a:rPr>
              <a:t>всесезонности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 использования проекта: </a:t>
            </a:r>
            <a:r>
              <a:rPr lang="ru-RU" sz="1400" i="1" dirty="0">
                <a:latin typeface="+mj-lt"/>
                <a:cs typeface="Calibri Light" panose="020F0302020204030204" pitchFamily="34" charset="0"/>
              </a:rPr>
              <a:t>планируется всесезонное обслуживание (контроль состояния элементов в пригодном к безопасной эксплуатации состояния, уборка мусора и очистка от снега территории) силами и средствами администрации с. п. Нижнесортымский.</a:t>
            </a:r>
          </a:p>
          <a:p>
            <a:pPr marL="0" lvl="1" indent="0">
              <a:spcBef>
                <a:spcPct val="0"/>
              </a:spcBef>
              <a:buNone/>
            </a:pPr>
            <a:endParaRPr lang="ru-RU" sz="1400" dirty="0" smtClean="0">
              <a:latin typeface="+mj-lt"/>
              <a:cs typeface="Calibri Light" panose="020F0302020204030204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ru-RU" sz="1400" dirty="0" smtClean="0">
                <a:latin typeface="+mj-lt"/>
                <a:cs typeface="Calibri Light" panose="020F0302020204030204" pitchFamily="34" charset="0"/>
              </a:rPr>
              <a:t>Перечень </a:t>
            </a:r>
            <a:r>
              <a:rPr lang="ru-RU" sz="1400" dirty="0">
                <a:latin typeface="+mj-lt"/>
                <a:cs typeface="Calibri Light" panose="020F0302020204030204" pitchFamily="34" charset="0"/>
              </a:rPr>
              <a:t>культурно-массовых, спортивных и иных мероприятий, планируемых к проведению на территории объекта благоустройства (для общественных территорий</a:t>
            </a:r>
            <a:r>
              <a:rPr lang="ru-RU" sz="1400" dirty="0" smtClean="0">
                <a:latin typeface="+mj-lt"/>
                <a:cs typeface="Calibri Light" panose="020F0302020204030204" pitchFamily="34" charset="0"/>
              </a:rPr>
              <a:t>):</a:t>
            </a:r>
            <a:r>
              <a:rPr lang="ru-RU" sz="1400" i="1" dirty="0">
                <a:cs typeface="Calibri Light" panose="020F0302020204030204" pitchFamily="34" charset="0"/>
              </a:rPr>
              <a:t> досуг </a:t>
            </a:r>
            <a:r>
              <a:rPr lang="ru-RU" sz="1400" i="1" dirty="0" smtClean="0">
                <a:cs typeface="Calibri Light" panose="020F0302020204030204" pitchFamily="34" charset="0"/>
              </a:rPr>
              <a:t>детей.</a:t>
            </a:r>
            <a:endParaRPr lang="ru-RU" sz="1400" dirty="0" smtClean="0">
              <a:latin typeface="+mj-lt"/>
              <a:cs typeface="Calibri Light" panose="020F0302020204030204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endParaRPr lang="ru-RU" sz="1400" dirty="0">
              <a:latin typeface="+mj-lt"/>
              <a:cs typeface="Calibri Light" panose="020F0302020204030204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ru-RU" sz="1400" dirty="0">
                <a:latin typeface="+mj-lt"/>
                <a:cs typeface="Calibri Light" panose="020F0302020204030204" pitchFamily="34" charset="0"/>
              </a:rPr>
              <a:t>Информация о планируемой эксплуатации объекта благоустройства (для общественных территорий</a:t>
            </a:r>
            <a:r>
              <a:rPr lang="ru-RU" sz="1400" dirty="0" smtClean="0">
                <a:latin typeface="+mj-lt"/>
                <a:cs typeface="Calibri Light" panose="020F0302020204030204" pitchFamily="34" charset="0"/>
              </a:rPr>
              <a:t>):</a:t>
            </a:r>
            <a:r>
              <a:rPr lang="ru-RU" sz="1400" i="1" dirty="0">
                <a:latin typeface="+mj-lt"/>
                <a:cs typeface="Calibri Light" panose="020F0302020204030204" pitchFamily="34" charset="0"/>
              </a:rPr>
              <a:t>совместный неорганизованный досуг детей  и родителей.</a:t>
            </a:r>
          </a:p>
          <a:p>
            <a:pPr marL="0" lvl="1" indent="0">
              <a:spcBef>
                <a:spcPct val="0"/>
              </a:spcBef>
              <a:buNone/>
            </a:pPr>
            <a:endParaRPr lang="ru-RU" sz="1400" dirty="0">
              <a:latin typeface="Cera Pro" pitchFamily="2" charset="0"/>
              <a:cs typeface="Calibri Light" panose="020F0302020204030204" pitchFamily="34" charset="0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ru-RU" sz="1400" dirty="0">
                <a:latin typeface="Cera Pro" pitchFamily="2" charset="0"/>
                <a:cs typeface="Calibri Light" panose="020F0302020204030204" pitchFamily="34" charset="0"/>
              </a:rPr>
              <a:t>Перечень (в том числе визуализированный) элементов благоустройства, предлагаемых к размещению на соответствующей территории (указывается в приложении к презентации</a:t>
            </a:r>
            <a:r>
              <a:rPr lang="ru-RU" sz="1400" dirty="0" smtClean="0">
                <a:latin typeface="Cera Pro" pitchFamily="2" charset="0"/>
                <a:cs typeface="Calibri Light" panose="020F0302020204030204" pitchFamily="34" charset="0"/>
              </a:rPr>
              <a:t>): </a:t>
            </a:r>
            <a:r>
              <a:rPr lang="ru-RU" sz="1400" i="1" dirty="0" smtClean="0">
                <a:latin typeface="Calibri" panose="020F0502020204030204" pitchFamily="34" charset="0"/>
                <a:cs typeface="Calibri Light" panose="020F0302020204030204" pitchFamily="34" charset="0"/>
              </a:rPr>
              <a:t>на слайде 8</a:t>
            </a:r>
            <a:endParaRPr lang="ru-RU" sz="1400" i="1" dirty="0"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Cera Pro" pitchFamily="2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54590" y="4447010"/>
            <a:ext cx="68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4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ПРОЕКТА:</a:t>
            </a:r>
            <a:r>
              <a:rPr lang="ru-RU" sz="1400" dirty="0">
                <a:solidFill>
                  <a:schemeClr val="tx1"/>
                </a:solidFill>
                <a:latin typeface="DINPro-Bold" pitchFamily="50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«</a:t>
            </a:r>
            <a:r>
              <a:rPr lang="ru-RU" sz="15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Устройство современной детской площадки в п. Нижнесортымский»</a:t>
            </a:r>
            <a:endParaRPr lang="ru-RU" sz="1500" i="1" dirty="0" smtClean="0">
              <a:solidFill>
                <a:schemeClr val="tx1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МЕСТОПОЛОЖЕНИЕ: </a:t>
            </a:r>
            <a:r>
              <a:rPr lang="ru-RU" sz="1500" i="1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ул. Хусаинова, микрорайон №6, п. </a:t>
            </a:r>
            <a:r>
              <a:rPr lang="ru-RU" sz="1500" i="1" dirty="0" smtClean="0">
                <a:solidFill>
                  <a:schemeClr val="tx1"/>
                </a:solidFill>
                <a:latin typeface="+mj-lt"/>
              </a:rPr>
              <a:t>Нижнесортымский, Сургутский район, Ханты-Мансийский автономный округ- Югра</a:t>
            </a:r>
            <a:endParaRPr lang="ru-RU" sz="1500" i="1" dirty="0" smtClean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ИСПОЛЬЗОВАНИЮ: </a:t>
            </a:r>
            <a:r>
              <a:rPr lang="ru-RU" sz="14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место </a:t>
            </a:r>
            <a:r>
              <a:rPr lang="ru-RU" sz="1400" i="1" dirty="0">
                <a:solidFill>
                  <a:schemeClr val="tx1"/>
                </a:solidFill>
                <a:latin typeface="+mj-lt"/>
              </a:rPr>
              <a:t>предназначенное для игры и досуга </a:t>
            </a:r>
            <a:r>
              <a:rPr lang="ru-RU" sz="1400" i="1" dirty="0" smtClean="0">
                <a:solidFill>
                  <a:schemeClr val="tx1"/>
                </a:solidFill>
                <a:latin typeface="+mj-lt"/>
              </a:rPr>
              <a:t>детей</a:t>
            </a:r>
            <a:endParaRPr lang="ru-RU" sz="1400" dirty="0" smtClean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БЛАГОУСТРОЙСТВА: </a:t>
            </a:r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Актуальность разработки проекта  обусловлена тем, что </a:t>
            </a:r>
            <a:r>
              <a:rPr lang="ru-RU" sz="14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площадка </a:t>
            </a:r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расположена в </a:t>
            </a:r>
            <a:r>
              <a:rPr lang="ru-RU" sz="14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жилом микрорайоне п</a:t>
            </a:r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14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Нижнесортымский с многоэтажной застройкой, в котором проживает большое количество детей</a:t>
            </a:r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  подростков. </a:t>
            </a:r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Такое местоположение заставляет уделять особое внимание территории, ее озеленению и благоустройству, приданию и оснащению современным игровым оборудованием, а также формированию мест, времяпровождения и развлечения детей, и антитеррористической защищённости. Цель проекта: Организация отдыха детей, организация антитеррористической защищённости. </a:t>
            </a:r>
          </a:p>
          <a:p>
            <a:pPr marL="342000" indent="-342000" algn="just"/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Задачи проекта: - преобразование и благоустройство мест общего пользования территории сельского поселения Нижнесортымский;</a:t>
            </a:r>
          </a:p>
          <a:p>
            <a:pPr marL="342000" indent="-342000" algn="just"/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- формирование здорового образа жизни у населения;</a:t>
            </a:r>
          </a:p>
          <a:p>
            <a:pPr marL="342000" indent="-342000" algn="just"/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 развитие инициатив и творчества жителей через организацию социально-значимой деятельности;</a:t>
            </a:r>
          </a:p>
          <a:p>
            <a:pPr marL="342000" indent="-342000" algn="just"/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 воспитание экологической культуры и экологического сознания жителей;</a:t>
            </a:r>
          </a:p>
          <a:p>
            <a:pPr marL="342000" indent="-342000" algn="just"/>
            <a:r>
              <a:rPr lang="ru-RU" sz="1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- создание антитеррористической защищённости.</a:t>
            </a:r>
          </a:p>
          <a:p>
            <a:pPr algn="l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5064900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                   Комментарии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04650" y="1947211"/>
            <a:ext cx="12651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- границы площадки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089" t="6920" b="5467"/>
          <a:stretch/>
        </p:blipFill>
        <p:spPr bwMode="auto">
          <a:xfrm>
            <a:off x="323527" y="1225057"/>
            <a:ext cx="5840450" cy="3695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744409" y="1947211"/>
            <a:ext cx="7200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Комментарий при необходимости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89152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Комментарий при необходимости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Комментарий при необходимости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0" b="-1450"/>
          <a:stretch/>
        </p:blipFill>
        <p:spPr>
          <a:xfrm>
            <a:off x="263399" y="1189151"/>
            <a:ext cx="2757188" cy="2902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18" y="1189150"/>
            <a:ext cx="2636931" cy="2902071"/>
          </a:xfrm>
          <a:prstGeom prst="rect">
            <a:avLst/>
          </a:prstGeom>
        </p:spPr>
      </p:pic>
      <p:pic>
        <p:nvPicPr>
          <p:cNvPr id="15" name="Рисунок 14" descr="C:\Users\User\AppData\Local\Microsoft\Windows\Temporary Internet Files\Content.Outlook\EAN3SMBO\IMG_28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14" y="1189152"/>
            <a:ext cx="3117581" cy="280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algn="just"/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РЕКВИЗИТЫ ВЫПИСКИ ИЗ ЕГРН: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земельный участок</a:t>
            </a:r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существующей детской площадки,  государственная собственность не разграничена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ОБ ОБЪЕКТАХ КАПСТРОЯ: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не является объектом капитального строительства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НАЛИЧИЕ ОХРАННЫХ ЗОН: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отсутствуют</a:t>
            </a:r>
            <a:endParaRPr lang="ru-RU" sz="1400" i="1" dirty="0">
              <a:solidFill>
                <a:schemeClr val="tx1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НАЛИЧИЕ ИНЖЕНЕРНЫХ </a:t>
            </a:r>
            <a:r>
              <a:rPr lang="ru-RU" sz="1400" dirty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СЕТЕЙ</a:t>
            </a: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: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отсутствуют</a:t>
            </a:r>
            <a:endParaRPr lang="ru-RU" sz="1400" i="1" dirty="0">
              <a:solidFill>
                <a:schemeClr val="tx1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/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КОНЦЕПТУАЛЬНАЯ ИДЕЯ: </a:t>
            </a:r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Предлагаемый проект предусматривает вовлечение в досуговую деятельность детей поселения. Предусмотрена зона для родителей и их детей в возрасте от 0 до 7 лет (качели, песочница, карусель, скамейка и т.д.). Предусмотрена зона для детей и подростков в возрасте от 3 лет и старше (горки,  качели, детский городок и т. д. Для защиты от </a:t>
            </a:r>
            <a:r>
              <a:rPr lang="ru-RU" sz="1400" i="1" dirty="0" err="1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травмирования</a:t>
            </a:r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 предусмотрено бесшовное </a:t>
            </a:r>
            <a:r>
              <a:rPr lang="ru-RU" sz="1400" i="1" dirty="0" err="1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травмобезопасное</a:t>
            </a:r>
            <a:r>
              <a:rPr lang="ru-RU" sz="1400" i="1" dirty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 покрытие. Для создания антитеррористической защищённости предусмотрено видеонаблюдение, освещение, ограждение по всему периметру площадки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ПРОЕКТНЫЕ РЕШЕНИЯ: </a:t>
            </a:r>
            <a:r>
              <a:rPr lang="ru-RU" sz="14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Предлагаемый проект предусматривает вовлечение в досуговую деятельность детей поселения. Предусмотрена зона для родителей и их детей в возрасте от 0 до 7 лет (качели, песочница, карусель, скамейка и т.д.). Предусмотрена зона для детей и подростков в возрасте от 3 лет и старше (горки,  качели, детский городок и т. д. Для защиты от </a:t>
            </a:r>
            <a:r>
              <a:rPr lang="ru-RU" sz="1400" i="1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травмирования</a:t>
            </a:r>
            <a:r>
              <a:rPr lang="ru-RU" sz="14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предусмотрено бесшовное </a:t>
            </a:r>
            <a:r>
              <a:rPr lang="ru-RU" sz="1400" i="1" dirty="0" err="1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травмобезопасное</a:t>
            </a:r>
            <a:r>
              <a:rPr lang="ru-RU" sz="14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покрытие. Для создания антитеррористической защищённости предусмотрено видеонаблюдение, освещение, ограждение по всему периметру площадки</a:t>
            </a:r>
            <a:endParaRPr lang="ru-RU" sz="1400" dirty="0" smtClean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Cera Pro" pitchFamily="2" charset="0"/>
                <a:cs typeface="Calibri Light" panose="020F0302020204030204" pitchFamily="34" charset="0"/>
              </a:rPr>
              <a:t>Минимальный/дополнительный перечень видов работ по благоустройству (для дворовых территорий МКД): </a:t>
            </a:r>
            <a:r>
              <a:rPr lang="ru-RU" sz="1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не является дворовой территорией МКД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chemeClr val="tx1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740"/>
            <a:ext cx="8229600" cy="480224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Cera Pro" pitchFamily="2" charset="0"/>
                <a:cs typeface="Calibri Light" panose="020F0302020204030204" pitchFamily="34" charset="0"/>
              </a:rPr>
              <a:t>ТЭП: Основные технико-экономические показатели</a:t>
            </a:r>
            <a:br>
              <a:rPr lang="ru-RU" sz="1600" dirty="0">
                <a:latin typeface="Cera Pro" pitchFamily="2" charset="0"/>
                <a:cs typeface="Calibri Light" panose="020F0302020204030204" pitchFamily="34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428698"/>
              </p:ext>
            </p:extLst>
          </p:nvPr>
        </p:nvGraphicFramePr>
        <p:xfrm>
          <a:off x="457200" y="772963"/>
          <a:ext cx="8229600" cy="323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733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Технико-экономический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j-ea"/>
                          <a:cs typeface="Calibri Light" panose="020F0302020204030204" pitchFamily="34" charset="0"/>
                        </a:rPr>
                        <a:t>Значение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4273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Длина площадки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56 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3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Ширина площадки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26 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3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Общий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объем площадки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1445 м2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3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Игровое оборудование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МАФ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35 шт.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334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Ограждение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278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пог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 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7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Устройство спортивного,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игрового оборудования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МАФ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11151,08 тыс. руб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2984" y="4095006"/>
            <a:ext cx="7535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0"/>
              </a:spcBef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Сроки и этапы реализации проекта: до 01 сентября 2022 </a:t>
            </a:r>
            <a:r>
              <a:rPr lang="ru-RU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года, 1 этап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0639" y="4545686"/>
            <a:ext cx="54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5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Комментарий при необходимости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Комментарий при необходимости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Комментарий при необходимости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04" y="2694887"/>
            <a:ext cx="2756793" cy="23173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539" y="1169894"/>
            <a:ext cx="2852529" cy="29718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3" y="1138138"/>
            <a:ext cx="3092529" cy="28758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742" y="312985"/>
            <a:ext cx="3229489" cy="253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</a:rPr>
              <a:t>Физическое участие граждан и юридических лиц</a:t>
            </a: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10968"/>
              </p:ext>
            </p:extLst>
          </p:nvPr>
        </p:nvGraphicFramePr>
        <p:xfrm>
          <a:off x="323528" y="1225057"/>
          <a:ext cx="4909457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965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тыс. руб.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11151,08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11151,08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DINPro-Medium" pitchFamily="50" charset="0"/>
                <a:ea typeface="+mj-ea"/>
                <a:cs typeface="+mj-cs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313</TotalTime>
  <Words>969</Words>
  <Application>Microsoft Office PowerPoint</Application>
  <PresentationFormat>Экран (16:9)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Cera Pro</vt:lpstr>
      <vt:lpstr>DINPro-Bold</vt:lpstr>
      <vt:lpstr>DINPro-Medium</vt:lpstr>
      <vt:lpstr>DINPro-Regular</vt:lpstr>
      <vt:lpstr>ФКГС</vt:lpstr>
      <vt:lpstr>ПРЕЗЕНТАЦИЯ ПРОЕКТА «Устройство современной детской площадки в п. Нижнесортымский»</vt:lpstr>
      <vt:lpstr>ОБЩАЯ ИНФОРМАЦИЯ</vt:lpstr>
      <vt:lpstr>СИТУАЦИОННЫЙ ПЛАН</vt:lpstr>
      <vt:lpstr>ФОТОФИКСАЦИЯ СУЩЕСТВУЮЩЕЙ СИТУАЦИИ</vt:lpstr>
      <vt:lpstr>ОБЩАЯ ИНФОРМАЦИЯ</vt:lpstr>
      <vt:lpstr>ОПИСАНИЕ КОНЦЕПТУАЛЬНЫХ И ПРОЕКТНЫХ РЕШЕНИЙ</vt:lpstr>
      <vt:lpstr>ТЭП: Основные технико-экономические показатели </vt:lpstr>
      <vt:lpstr>ВИЗУАЛЬНЫЕ ОБРАЗЫ И СХЕМЫ</vt:lpstr>
      <vt:lpstr>ФИНАНСИРОВАНИЕ</vt:lpstr>
      <vt:lpstr>ВОВЛЕЧЕНИЕ ГРАЖДАН В БЛАГОУСТРОЙСТВО</vt:lpstr>
      <vt:lpstr>ФОТОГРАФИИ ПРОВОДИМЫХ МЕРОПРИЯТИЙ </vt:lpstr>
      <vt:lpstr>ОПИСАНИЕ ДОПОЛНИТЕЛЬНЫХ МЕРОПРИЯТИЙ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User</cp:lastModifiedBy>
  <cp:revision>72</cp:revision>
  <dcterms:created xsi:type="dcterms:W3CDTF">2020-06-29T06:13:42Z</dcterms:created>
  <dcterms:modified xsi:type="dcterms:W3CDTF">2021-07-05T09:57:56Z</dcterms:modified>
</cp:coreProperties>
</file>