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70" r:id="rId3"/>
    <p:sldId id="264" r:id="rId4"/>
    <p:sldId id="259" r:id="rId5"/>
    <p:sldId id="277" r:id="rId6"/>
    <p:sldId id="271" r:id="rId7"/>
    <p:sldId id="260" r:id="rId8"/>
    <p:sldId id="261" r:id="rId9"/>
    <p:sldId id="266" r:id="rId10"/>
    <p:sldId id="262" r:id="rId11"/>
    <p:sldId id="276" r:id="rId12"/>
    <p:sldId id="263" r:id="rId13"/>
    <p:sldId id="268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9D9C"/>
    <a:srgbClr val="00A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50" autoAdjust="0"/>
  </p:normalViewPr>
  <p:slideViewPr>
    <p:cSldViewPr>
      <p:cViewPr varScale="1">
        <p:scale>
          <a:sx n="89" d="100"/>
          <a:sy n="89" d="100"/>
        </p:scale>
        <p:origin x="143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7BCD7-388C-40CA-A268-22B6690F408D}" type="datetimeFigureOut">
              <a:rPr lang="ru-RU" smtClean="0"/>
              <a:t>27.06.2019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1E327-4AAC-492F-ACC1-81632FC9F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61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1E327-4AAC-492F-ACC1-81632FC9F7C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016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1E327-4AAC-492F-ACC1-81632FC9F7C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884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319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656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01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31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04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27.06.2019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86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27.06.2019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96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27.06.2019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93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27.06.2019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73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27.06.2019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8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27.06.2019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024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E52B7-231B-45D2-96FD-5DC0460E9E84}" type="datetimeFigureOut">
              <a:rPr lang="ru-RU" smtClean="0"/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37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1623" y="6381329"/>
            <a:ext cx="9144000" cy="476672"/>
          </a:xfrm>
          <a:prstGeom prst="rect">
            <a:avLst/>
          </a:prstGeom>
          <a:solidFill>
            <a:srgbClr val="E95C0C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536" y="5001460"/>
            <a:ext cx="9144000" cy="1347179"/>
          </a:xfrm>
          <a:prstGeom prst="rect">
            <a:avLst/>
          </a:prstGeom>
          <a:solidFill>
            <a:srgbClr val="E95C0C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624" y="6373480"/>
            <a:ext cx="2207359" cy="48452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</a:t>
            </a:r>
            <a:r>
              <a:rPr lang="ru-RU" sz="18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ЖКХменяется</a:t>
            </a:r>
            <a:endParaRPr lang="ru-RU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6" name="Picture 2" descr="C:\Users\rizaeva\Desktop\РЦК\Фирменный стиль\Баннер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" b="15601"/>
          <a:stretch/>
        </p:blipFill>
        <p:spPr bwMode="auto">
          <a:xfrm>
            <a:off x="-11623" y="616744"/>
            <a:ext cx="9192135" cy="434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907941" y="6373480"/>
            <a:ext cx="2207359" cy="484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</a:t>
            </a:r>
            <a:r>
              <a:rPr lang="ru-RU" sz="18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Городаменяются</a:t>
            </a:r>
            <a:endParaRPr lang="ru-RU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-37632"/>
            <a:ext cx="9144000" cy="654376"/>
          </a:xfrm>
          <a:prstGeom prst="rect">
            <a:avLst/>
          </a:prstGeom>
          <a:solidFill>
            <a:srgbClr val="00A6B7">
              <a:alpha val="98039"/>
            </a:srgbClr>
          </a:solidFill>
          <a:ln>
            <a:solidFill>
              <a:srgbClr val="00A6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4971996"/>
            <a:ext cx="9143999" cy="1337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ПРИОРИТЕТНЫЙ ПРОЕКТ</a:t>
            </a:r>
          </a:p>
          <a:p>
            <a:r>
              <a:rPr lang="ru-RU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«ФОРМИРОВАНИЕ КОМФОРТНОЙ ГОРОДСКОЙ СРЕДЫ»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«Устройство тротуаров»</a:t>
            </a:r>
            <a:endParaRPr lang="ru-RU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1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20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/>
          <p:cNvSpPr txBox="1">
            <a:spLocks/>
          </p:cNvSpPr>
          <p:nvPr/>
        </p:nvSpPr>
        <p:spPr>
          <a:xfrm>
            <a:off x="342730" y="836711"/>
            <a:ext cx="8350696" cy="5442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1" indent="-342900" algn="just">
              <a:spcBef>
                <a:spcPct val="0"/>
              </a:spcBef>
              <a:buFont typeface="+mj-lt"/>
              <a:buAutoNum type="arabicPeriod"/>
            </a:pPr>
            <a:r>
              <a:rPr lang="ru-RU" sz="1520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Обеспечение доступности объекта проектирования для инвалидов и маломобильных групп населения: </a:t>
            </a:r>
            <a:r>
              <a:rPr lang="ru-RU" sz="152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устройство </a:t>
            </a:r>
            <a:r>
              <a:rPr lang="ru-RU" sz="152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съездов </a:t>
            </a:r>
            <a:r>
              <a:rPr lang="ru-RU" sz="152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 тротуаров для </a:t>
            </a:r>
            <a:r>
              <a:rPr lang="ru-RU" sz="152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инвалидов, а также устройство тротуаров </a:t>
            </a:r>
            <a:r>
              <a:rPr lang="ru-RU" sz="152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 уровне рельефа (без впадин, бордюров, канав и т.п</a:t>
            </a:r>
            <a:r>
              <a:rPr lang="ru-RU" sz="152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.).</a:t>
            </a:r>
            <a:endParaRPr lang="ru-RU" sz="1520" i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1" indent="-342900" algn="just">
              <a:spcBef>
                <a:spcPct val="0"/>
              </a:spcBef>
              <a:buFont typeface="+mj-lt"/>
              <a:buAutoNum type="arabicPeriod"/>
            </a:pPr>
            <a:r>
              <a:rPr lang="ru-RU" sz="1520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Безопасность, </a:t>
            </a:r>
            <a:r>
              <a:rPr lang="ru-RU" sz="1520" dirty="0" err="1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экологичность</a:t>
            </a:r>
            <a:r>
              <a:rPr lang="ru-RU" sz="1520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и комфорт благоустраиваемой </a:t>
            </a:r>
            <a:r>
              <a:rPr lang="ru-RU" sz="152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территории: </a:t>
            </a:r>
            <a:r>
              <a:rPr lang="ru-RU" sz="152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Обеспечение безопасности и комфорта достигается комфортной ширине тротуаров не менее </a:t>
            </a:r>
            <a:r>
              <a:rPr lang="ru-RU" sz="152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1,5 метров, </a:t>
            </a:r>
            <a:r>
              <a:rPr lang="ru-RU" sz="152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 также за счет  всесезонного обслуживания (уборка </a:t>
            </a:r>
            <a:r>
              <a:rPr lang="ru-RU" sz="152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мусора и очистка от снега территории) силами и средствами администрации с. п. Нижнесортымский</a:t>
            </a:r>
            <a:r>
              <a:rPr lang="ru-RU" sz="152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Предусмотрены санитарные элементы (урны</a:t>
            </a:r>
            <a:r>
              <a:rPr lang="ru-RU" sz="152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).</a:t>
            </a:r>
          </a:p>
          <a:p>
            <a:pPr marL="342900" lvl="1" indent="-342900" algn="just">
              <a:spcBef>
                <a:spcPct val="0"/>
              </a:spcBef>
              <a:buFont typeface="+mj-lt"/>
              <a:buAutoNum type="arabicPeriod"/>
            </a:pPr>
            <a:r>
              <a:rPr lang="ru-RU" sz="152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Информация </a:t>
            </a:r>
            <a:r>
              <a:rPr lang="ru-RU" sz="1520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 применении технологий «умного города</a:t>
            </a:r>
            <a:r>
              <a:rPr lang="ru-RU" sz="152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»: </a:t>
            </a:r>
            <a:r>
              <a:rPr lang="ru-RU" sz="152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проектом не </a:t>
            </a:r>
            <a:r>
              <a:rPr lang="ru-RU" sz="152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предполагается.</a:t>
            </a:r>
            <a:endParaRPr lang="ru-RU" sz="1520" i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1" indent="-342900" algn="just">
              <a:spcBef>
                <a:spcPct val="0"/>
              </a:spcBef>
              <a:buFont typeface="+mj-lt"/>
              <a:buAutoNum type="arabicPeriod"/>
            </a:pPr>
            <a:r>
              <a:rPr lang="ru-RU" sz="152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Синхронизация выполнения работ в рамках муниципальной программы с реализуемыми в муниципальных образованиях федеральными, региональными и муниципальными программами (планами) строительства (реконструкции, ремонта) объектов недвижимого имущества, программ по ремонту и модернизации инженерных сетей и иных объектов, расположенных на соответствующей территории</a:t>
            </a:r>
            <a:r>
              <a:rPr lang="ru-RU" sz="1520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ru-RU" sz="152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проект реализуется согласно </a:t>
            </a:r>
            <a:r>
              <a:rPr lang="ru-RU" sz="152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муниципальной программе </a:t>
            </a:r>
            <a:r>
              <a:rPr lang="ru-RU" sz="152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«Формирование комфортной городской среды на территории </a:t>
            </a:r>
            <a:r>
              <a:rPr lang="ru-RU" sz="152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сельского поселения Нижнесортымский», </a:t>
            </a:r>
            <a:r>
              <a:rPr lang="ru-RU" sz="152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синхронизированной в соответствующей части с постановлением Правительства Ханты-Мансийского автономного- округа – Югры от 09.10.2013 № 423-п «О государственной программе Ханты-Мансийского автономного округа – Югры «Развитие жилищно-коммунального комплекса и повышение энергетической эффективности в Ханты-Мансийском автономном округе – Югре на 2016 – 2020 годы</a:t>
            </a:r>
            <a:r>
              <a:rPr lang="ru-RU" sz="152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ОПИСАНИЕ ДОПОЛНИТЕЛЬНЫХ МЕРОПРИЯТИЙ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</a:t>
            </a:r>
            <a:endParaRPr lang="ru-RU" sz="24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200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/>
          <p:cNvSpPr txBox="1">
            <a:spLocks/>
          </p:cNvSpPr>
          <p:nvPr/>
        </p:nvSpPr>
        <p:spPr>
          <a:xfrm>
            <a:off x="342730" y="836711"/>
            <a:ext cx="8350696" cy="5286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1" indent="-342900" algn="just">
              <a:spcBef>
                <a:spcPct val="0"/>
              </a:spcBef>
              <a:buFont typeface="+mj-lt"/>
              <a:buAutoNum type="arabicPeriod" startAt="5"/>
            </a:pP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Обеспечение </a:t>
            </a:r>
            <a:r>
              <a:rPr lang="ru-RU" sz="1600" dirty="0" err="1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всесезонности</a:t>
            </a:r>
            <a:r>
              <a:rPr lang="ru-RU" sz="1600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использования проекта: </a:t>
            </a:r>
            <a:r>
              <a:rPr lang="ru-RU" sz="16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планируется всесезонное </a:t>
            </a:r>
            <a:r>
              <a:rPr lang="ru-RU" sz="16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обслуживание (уборка мусора </a:t>
            </a:r>
            <a:r>
              <a:rPr lang="ru-RU" sz="16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 очистка от снега </a:t>
            </a:r>
            <a:r>
              <a:rPr lang="ru-RU" sz="16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 наледи территории</a:t>
            </a:r>
            <a:r>
              <a:rPr lang="ru-RU" sz="16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силами и средствами администрации </a:t>
            </a:r>
            <a:r>
              <a:rPr lang="ru-RU" sz="16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с. п</a:t>
            </a:r>
            <a:r>
              <a:rPr lang="ru-RU" sz="16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ru-RU" sz="16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Нижнесортымский</a:t>
            </a:r>
            <a:r>
              <a:rPr lang="ru-RU" sz="16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342900" lvl="1" indent="-342900" algn="just">
              <a:spcBef>
                <a:spcPct val="0"/>
              </a:spcBef>
              <a:buFont typeface="+mj-lt"/>
              <a:buAutoNum type="arabicPeriod" startAt="5"/>
            </a:pPr>
            <a:endParaRPr lang="ru-RU" sz="1600" i="1" dirty="0" smtClean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1" indent="-342900" algn="just">
              <a:spcBef>
                <a:spcPct val="0"/>
              </a:spcBef>
              <a:buFont typeface="+mj-lt"/>
              <a:buAutoNum type="arabicPeriod" startAt="5"/>
            </a:pP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Перечень культурно-массовых, спортивных и иных мероприятий, планируемых к проведению на территории объекта благоустройства (для общественных территорий): </a:t>
            </a:r>
            <a:r>
              <a:rPr lang="ru-RU" sz="16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проектом не предполагается</a:t>
            </a:r>
            <a:r>
              <a:rPr lang="ru-RU" sz="16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342900" lvl="1" indent="-342900" algn="just">
              <a:spcBef>
                <a:spcPct val="0"/>
              </a:spcBef>
              <a:buFont typeface="+mj-lt"/>
              <a:buAutoNum type="arabicPeriod" startAt="5"/>
            </a:pPr>
            <a:endParaRPr lang="ru-RU" sz="1600" i="1" dirty="0" smtClean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1" indent="-342900" algn="just">
              <a:spcBef>
                <a:spcPct val="0"/>
              </a:spcBef>
              <a:buFont typeface="+mj-lt"/>
              <a:buAutoNum type="arabicPeriod" startAt="7"/>
            </a:pP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Информация </a:t>
            </a:r>
            <a:r>
              <a:rPr lang="ru-RU" sz="1600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 планируемой эксплуатации объекта благоустройства (для общественных территорий): </a:t>
            </a:r>
            <a:r>
              <a:rPr lang="ru-RU" sz="16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Безопасное движение </a:t>
            </a:r>
            <a:r>
              <a:rPr lang="ru-RU" sz="16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пешеходов, </a:t>
            </a:r>
            <a:r>
              <a:rPr lang="ru-RU" sz="16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том числе </a:t>
            </a:r>
            <a:r>
              <a:rPr lang="ru-RU" sz="16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детей по дороге в школу</a:t>
            </a:r>
            <a:r>
              <a:rPr lang="ru-RU" sz="16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342900" lvl="1" indent="-342900" algn="just">
              <a:spcBef>
                <a:spcPct val="0"/>
              </a:spcBef>
              <a:buFont typeface="+mj-lt"/>
              <a:buAutoNum type="arabicPeriod" startAt="7"/>
            </a:pPr>
            <a:endParaRPr lang="ru-RU" sz="1600" i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1" indent="-342900" algn="just">
              <a:spcBef>
                <a:spcPct val="0"/>
              </a:spcBef>
              <a:buFont typeface="+mj-lt"/>
              <a:buAutoNum type="arabicPeriod" startAt="7"/>
            </a:pPr>
            <a:r>
              <a:rPr lang="ru-RU" sz="1600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Перечень (в том числе визуализированный) элементов благоустройства, предлагаемых к размещению на соответствующей территории (указывается в приложении к презентации</a:t>
            </a: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): </a:t>
            </a:r>
            <a:r>
              <a:rPr lang="ru-RU" sz="16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слайд № 5</a:t>
            </a:r>
            <a:endParaRPr lang="ru-RU" sz="1600" i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ОПИСАНИЕ ДОПОЛНИТЕЛЬНЫХ МЕРОПРИЯТИЙ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11</a:t>
            </a:r>
            <a:endParaRPr lang="ru-RU" sz="24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329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/>
          <p:cNvSpPr txBox="1">
            <a:spLocks/>
          </p:cNvSpPr>
          <p:nvPr/>
        </p:nvSpPr>
        <p:spPr>
          <a:xfrm>
            <a:off x="270140" y="1347588"/>
            <a:ext cx="8350696" cy="48633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1" indent="-342900" algn="just">
              <a:spcBef>
                <a:spcPct val="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Уменьшение пользования личным автомобильным транспортом в пользу общественного транспорта либо пеших прогулок: </a:t>
            </a:r>
            <a:r>
              <a:rPr lang="ru-RU" sz="16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проект </a:t>
            </a:r>
            <a:r>
              <a:rPr lang="ru-RU" sz="16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не </a:t>
            </a:r>
            <a:r>
              <a:rPr lang="ru-RU" sz="16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предусматривает ограничение пеших прогулок, </a:t>
            </a:r>
            <a:r>
              <a:rPr lang="ru-RU" sz="16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 также уменьшение </a:t>
            </a:r>
            <a:r>
              <a:rPr lang="ru-RU" sz="16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пользования личным автомобильным транспортом в пользу </a:t>
            </a:r>
            <a:r>
              <a:rPr lang="ru-RU" sz="1600" i="1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общественного </a:t>
            </a:r>
            <a:r>
              <a:rPr lang="ru-RU" sz="1600" i="1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транспорта.</a:t>
            </a:r>
            <a:endParaRPr lang="ru-RU" sz="1600" i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1" indent="-342900" algn="just">
              <a:spcBef>
                <a:spcPct val="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Создание новых объектов осуществления предпринимательской </a:t>
            </a: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деятельности</a:t>
            </a:r>
            <a:r>
              <a:rPr lang="ru-RU" sz="1600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ru-RU" sz="16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проект является некоммерческим</a:t>
            </a:r>
          </a:p>
          <a:p>
            <a:pPr marL="342900" lvl="1" indent="-342900" algn="just">
              <a:spcBef>
                <a:spcPct val="0"/>
              </a:spcBef>
              <a:buFont typeface="+mj-lt"/>
              <a:buAutoNum type="arabicPeriod"/>
            </a:pP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Снижение </a:t>
            </a:r>
            <a:r>
              <a:rPr lang="ru-RU" sz="1600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потребления энергии или других ресурсов на территории данного муниципального образования при сохранении качества жизни населения: </a:t>
            </a:r>
            <a:r>
              <a:rPr lang="ru-RU" sz="16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не предусмотрено, </a:t>
            </a:r>
            <a:r>
              <a:rPr lang="ru-RU" sz="16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проект не </a:t>
            </a:r>
            <a:r>
              <a:rPr lang="ru-RU" sz="16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реализуется в рамках программ </a:t>
            </a:r>
            <a:r>
              <a:rPr lang="ru-RU" sz="1600" i="1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энерго</a:t>
            </a:r>
            <a:r>
              <a:rPr lang="ru-RU" sz="16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-, </a:t>
            </a:r>
            <a:r>
              <a:rPr lang="ru-RU" sz="1600" i="1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ресурсо</a:t>
            </a:r>
            <a:r>
              <a:rPr lang="ru-RU" sz="16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-, сбережения и сохранения.</a:t>
            </a:r>
          </a:p>
          <a:p>
            <a:pPr marL="342900" lvl="1" indent="-342900" algn="just">
              <a:spcBef>
                <a:spcPct val="0"/>
              </a:spcBef>
              <a:buFont typeface="+mj-lt"/>
              <a:buAutoNum type="arabicPeriod"/>
            </a:pP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Экономия </a:t>
            </a:r>
            <a:r>
              <a:rPr lang="ru-RU" sz="1600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средств бюджетов и увеличению доходов МО (планируемые показатели</a:t>
            </a: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): </a:t>
            </a:r>
            <a:r>
              <a:rPr lang="ru-RU" sz="16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экономия бюджетных средств  проектом не предусмотрена, увеличение доходов не </a:t>
            </a:r>
            <a:r>
              <a:rPr lang="ru-RU" sz="16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предусмотрено - проект является некоммерческим</a:t>
            </a:r>
          </a:p>
          <a:p>
            <a:pPr marL="342900" lvl="1" indent="-342900" algn="just">
              <a:spcBef>
                <a:spcPct val="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Улучшение здоровья населения и снижению угрозы травматизма: </a:t>
            </a:r>
            <a:r>
              <a:rPr lang="ru-RU" sz="16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создание </a:t>
            </a:r>
            <a:r>
              <a:rPr lang="ru-RU" sz="16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безопасных условий </a:t>
            </a:r>
            <a:r>
              <a:rPr lang="ru-RU" sz="16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для </a:t>
            </a:r>
            <a:r>
              <a:rPr lang="ru-RU" sz="16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пеших прогулок, движения детей по дороге в школу. </a:t>
            </a:r>
            <a:r>
              <a:rPr lang="ru-RU" sz="16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</a:t>
            </a:r>
            <a:r>
              <a:rPr lang="ru-RU" sz="16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ля </a:t>
            </a:r>
            <a:r>
              <a:rPr lang="ru-RU" sz="16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защиты от травмирования </a:t>
            </a:r>
            <a:r>
              <a:rPr lang="ru-RU" sz="16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планируется </a:t>
            </a:r>
            <a:r>
              <a:rPr lang="ru-RU" sz="16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всесезонное обслуживание </a:t>
            </a:r>
            <a:r>
              <a:rPr lang="ru-RU" sz="16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(уборка </a:t>
            </a:r>
            <a:r>
              <a:rPr lang="ru-RU" sz="16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мусора и очистка от снега </a:t>
            </a:r>
            <a:r>
              <a:rPr lang="ru-RU" sz="16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 наледи территории</a:t>
            </a:r>
            <a:r>
              <a:rPr lang="ru-RU" sz="16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силами и средствами администрации с. п. Нижнесортымский</a:t>
            </a:r>
            <a:r>
              <a:rPr lang="ru-RU" sz="16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ru-RU" sz="1600" dirty="0" smtClean="0">
              <a:solidFill>
                <a:srgbClr val="57575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1" indent="-342900">
              <a:spcBef>
                <a:spcPct val="0"/>
              </a:spcBef>
              <a:buFont typeface="+mj-lt"/>
              <a:buAutoNum type="arabicPeriod"/>
            </a:pPr>
            <a:endParaRPr lang="ru-RU" sz="1600" dirty="0">
              <a:solidFill>
                <a:srgbClr val="57575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1" indent="-342900">
              <a:spcBef>
                <a:spcPct val="0"/>
              </a:spcBef>
              <a:buFont typeface="+mj-lt"/>
              <a:buAutoNum type="arabicPeriod"/>
            </a:pPr>
            <a:endParaRPr lang="ru-RU" sz="1600" dirty="0" smtClean="0">
              <a:solidFill>
                <a:srgbClr val="57575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1" indent="-342900">
              <a:spcBef>
                <a:spcPct val="0"/>
              </a:spcBef>
              <a:buFont typeface="+mj-lt"/>
              <a:buAutoNum type="arabicPeriod"/>
            </a:pPr>
            <a:endParaRPr lang="ru-RU" sz="1600" dirty="0">
              <a:solidFill>
                <a:srgbClr val="57575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ОЖИДАЕМЫЕ СОЦИАЛЬНО-ЭКОНОМИЧЕСКИЕ ЭФФЕКТЫ ОТ РЕАЛИЗАЦИИ ПРОЕКТА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</a:t>
            </a:r>
            <a:endParaRPr lang="ru-RU" sz="24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473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izaeva\Desktop\РЦК\Фирменный стиль\Г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7321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229200"/>
            <a:ext cx="2207359" cy="48452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</a:t>
            </a:r>
            <a:r>
              <a:rPr lang="ru-RU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ЖКХменяется</a:t>
            </a:r>
            <a:endParaRPr lang="ru-RU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436096" y="5229200"/>
            <a:ext cx="2592288" cy="484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</a:t>
            </a:r>
            <a:r>
              <a:rPr lang="ru-RU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Городаменяются</a:t>
            </a:r>
            <a:endParaRPr lang="ru-RU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3538" y="3284984"/>
            <a:ext cx="9143999" cy="1337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ГОРОДСКАЯ СРЕДА</a:t>
            </a:r>
          </a:p>
          <a:p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www.gorsreda86.ugraces.ru</a:t>
            </a:r>
            <a:endParaRPr lang="ru-RU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65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ОБЩАЯ ИНФОРМАЦИЯ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342730" y="764703"/>
            <a:ext cx="8350696" cy="5514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+mj-lt"/>
              <a:buAutoNum type="arabicPeriod"/>
            </a:pPr>
            <a:r>
              <a:rPr lang="ru-RU" sz="1800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Наименование проекта по благоустройству </a:t>
            </a:r>
            <a:r>
              <a:rPr lang="ru-RU" sz="18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территории: </a:t>
            </a:r>
          </a:p>
          <a:p>
            <a:pPr algn="just"/>
            <a:r>
              <a:rPr lang="ru-RU" sz="1800" b="1" i="1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1" i="1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                   </a:t>
            </a:r>
            <a:r>
              <a:rPr lang="ru-RU" sz="1800" b="1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«Устройство тротуаров»</a:t>
            </a:r>
          </a:p>
          <a:p>
            <a:pPr algn="just"/>
            <a:endParaRPr lang="ru-RU" sz="1800" b="1" i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buFont typeface="+mj-lt"/>
              <a:buAutoNum type="arabicPeriod" startAt="2"/>
            </a:pPr>
            <a:r>
              <a:rPr lang="ru-RU" sz="18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Местоположение объекта благоустройства</a:t>
            </a:r>
            <a:r>
              <a:rPr lang="ru-RU" sz="1800" b="1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ru-RU" sz="18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п. Нижнесортымский, ул. Хусаинова, пер. Строителей, ул. Сортымская</a:t>
            </a:r>
          </a:p>
          <a:p>
            <a:pPr marL="342900" indent="-342900" algn="just">
              <a:buFont typeface="+mj-lt"/>
              <a:buAutoNum type="arabicPeriod" startAt="2"/>
            </a:pPr>
            <a:endParaRPr lang="ru-RU" sz="1800" i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buFont typeface="+mj-lt"/>
              <a:buAutoNum type="arabicPeriod" startAt="2"/>
            </a:pPr>
            <a:r>
              <a:rPr lang="ru-RU" sz="1800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Информация по текущему использованию </a:t>
            </a:r>
            <a:r>
              <a:rPr lang="ru-RU" sz="18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территории: </a:t>
            </a:r>
            <a:r>
              <a:rPr lang="ru-RU" sz="18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место массового пребывания людей.</a:t>
            </a:r>
          </a:p>
          <a:p>
            <a:pPr marL="342900" indent="-342900" algn="just">
              <a:buFont typeface="+mj-lt"/>
              <a:buAutoNum type="arabicPeriod" startAt="2"/>
            </a:pPr>
            <a:endParaRPr lang="ru-RU" sz="1800" i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buFont typeface="+mj-lt"/>
              <a:buAutoNum type="arabicPeriod" startAt="2"/>
            </a:pPr>
            <a:r>
              <a:rPr lang="ru-RU" sz="18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Обоснование необходимости благоустройства данной территории и постановка целей и задач проекта</a:t>
            </a:r>
            <a:r>
              <a:rPr lang="ru-RU" sz="1800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ru-RU" sz="18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Актуальность разработки проекта </a:t>
            </a:r>
            <a:r>
              <a:rPr lang="ru-RU" sz="18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</a:t>
            </a:r>
            <a:r>
              <a:rPr lang="ru-RU" sz="18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</a:t>
            </a:r>
            <a:r>
              <a:rPr lang="ru-RU" sz="18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стройство тротуаров» </a:t>
            </a:r>
            <a:r>
              <a:rPr lang="ru-RU" sz="18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обусловлена тем, </a:t>
            </a:r>
            <a:r>
              <a:rPr lang="ru-RU" sz="18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что на данной территории тротуары отсутствуют. Проектом </a:t>
            </a:r>
            <a:r>
              <a:rPr lang="ru-RU" sz="18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предусматривается </a:t>
            </a:r>
            <a:r>
              <a:rPr lang="ru-RU" sz="18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строительство тротуаров.</a:t>
            </a:r>
          </a:p>
          <a:p>
            <a:pPr marL="342900" indent="-342900" algn="just">
              <a:buFont typeface="+mj-lt"/>
              <a:buAutoNum type="arabicPeriod" startAt="2"/>
            </a:pPr>
            <a:endParaRPr lang="ru-RU" sz="1800" i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buFont typeface="+mj-lt"/>
              <a:buAutoNum type="arabicPeriod" startAt="2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Цель проекта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ru-RU" sz="18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Организация </a:t>
            </a:r>
            <a:r>
              <a:rPr lang="ru-RU" sz="18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распределения </a:t>
            </a:r>
            <a:r>
              <a:rPr lang="ru-RU" sz="18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движения </a:t>
            </a:r>
            <a:r>
              <a:rPr lang="ru-RU" sz="18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пешеходов, а также создание условий для безопасного передвижения детей по дороге в школу.</a:t>
            </a:r>
          </a:p>
          <a:p>
            <a:pPr marL="342900" indent="-342900" algn="just">
              <a:buFont typeface="+mj-lt"/>
              <a:buAutoNum type="arabicPeriod" startAt="2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Задача проекта: </a:t>
            </a:r>
            <a:r>
              <a:rPr lang="ru-RU" sz="18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устройство тротуарной дорожки вдоль дороги по </a:t>
            </a:r>
            <a:r>
              <a:rPr lang="ru-RU" sz="18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ул. Хусаинова, пер. Строителей, ул. </a:t>
            </a:r>
            <a:r>
              <a:rPr lang="ru-RU" sz="18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Сортымская. Благоустройство территории </a:t>
            </a:r>
            <a:r>
              <a:rPr lang="ru-RU" sz="1800" i="1" dirty="0" err="1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поселка</a:t>
            </a:r>
            <a:r>
              <a:rPr lang="ru-RU" sz="18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ru-RU" sz="1800" i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000" indent="-342000" algn="just"/>
            <a:r>
              <a:rPr lang="ru-RU" sz="18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endParaRPr lang="ru-RU" sz="1800" i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3329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9357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5321" y="1052736"/>
            <a:ext cx="8205515" cy="576064"/>
          </a:xfrm>
          <a:prstGeom prst="rect">
            <a:avLst/>
          </a:prstGeom>
          <a:solidFill>
            <a:schemeClr val="bg1"/>
          </a:solidFill>
          <a:ln>
            <a:solidFill>
              <a:srgbClr val="9D9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ru-RU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Фотофиксация текущей ситуации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ОБЩАЯ ИНФОРМАЦИЯ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2831647" y="3078113"/>
            <a:ext cx="329316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Область размещения фотографий текущей ситуации</a:t>
            </a:r>
          </a:p>
          <a:p>
            <a:pPr marL="342900" indent="-342900" algn="l">
              <a:buFont typeface="+mj-lt"/>
              <a:buAutoNum type="arabicPeriod"/>
            </a:pPr>
            <a:endParaRPr lang="ru-RU" sz="1600" dirty="0">
              <a:solidFill>
                <a:srgbClr val="9D9D9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28" y="1700808"/>
            <a:ext cx="7904229" cy="460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7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/>
          <p:cNvSpPr txBox="1">
            <a:spLocks/>
          </p:cNvSpPr>
          <p:nvPr/>
        </p:nvSpPr>
        <p:spPr>
          <a:xfrm>
            <a:off x="415321" y="845514"/>
            <a:ext cx="8350696" cy="5433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1" indent="-342900" algn="just">
              <a:spcBef>
                <a:spcPct val="0"/>
              </a:spcBef>
              <a:buFont typeface="+mj-lt"/>
              <a:buAutoNum type="arabicPeriod"/>
            </a:pPr>
            <a:r>
              <a:rPr lang="ru-RU" sz="1550" dirty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Описание основной концептуальной идеи, идентичности объекта благоустройства (для общественной территории</a:t>
            </a:r>
            <a:r>
              <a:rPr lang="ru-RU" sz="1550" dirty="0" smtClean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): </a:t>
            </a:r>
            <a:r>
              <a:rPr lang="ru-RU" sz="1550" i="1" dirty="0" smtClean="0">
                <a:solidFill>
                  <a:srgbClr val="FF00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Предлагаемый </a:t>
            </a:r>
            <a:r>
              <a:rPr lang="ru-RU" sz="1550" i="1" dirty="0">
                <a:solidFill>
                  <a:srgbClr val="FF00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проект </a:t>
            </a:r>
            <a:r>
              <a:rPr lang="ru-RU" sz="1550" i="1" dirty="0" smtClean="0">
                <a:solidFill>
                  <a:srgbClr val="FF00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предусматривает:</a:t>
            </a:r>
          </a:p>
          <a:p>
            <a:pPr marL="0" lvl="1" algn="just">
              <a:spcBef>
                <a:spcPct val="0"/>
              </a:spcBef>
            </a:pPr>
            <a:r>
              <a:rPr lang="ru-RU" sz="1550" i="1" dirty="0">
                <a:solidFill>
                  <a:srgbClr val="FF00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	</a:t>
            </a:r>
            <a:r>
              <a:rPr lang="ru-RU" sz="1550" i="1" dirty="0" smtClean="0">
                <a:solidFill>
                  <a:srgbClr val="FF00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-  </a:t>
            </a:r>
            <a:r>
              <a:rPr lang="ru-RU" sz="1550" i="1" dirty="0">
                <a:solidFill>
                  <a:srgbClr val="FF00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устройство тротуарной дорожки вдоль дороги по ул. Хусаинова, пер. Строителей, ул. </a:t>
            </a:r>
            <a:r>
              <a:rPr lang="ru-RU" sz="1550" i="1" dirty="0" smtClean="0">
                <a:solidFill>
                  <a:srgbClr val="FF00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Сортымская</a:t>
            </a:r>
            <a:r>
              <a:rPr lang="ru-RU" sz="1550" i="1" dirty="0">
                <a:solidFill>
                  <a:srgbClr val="FF00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;</a:t>
            </a:r>
            <a:endParaRPr lang="ru-RU" sz="1550" i="1" dirty="0" smtClean="0">
              <a:solidFill>
                <a:srgbClr val="FF0000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pPr marL="0" lvl="1" algn="just">
              <a:spcBef>
                <a:spcPct val="0"/>
              </a:spcBef>
            </a:pPr>
            <a:r>
              <a:rPr lang="ru-RU" sz="1550" i="1" dirty="0">
                <a:solidFill>
                  <a:srgbClr val="FF00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	</a:t>
            </a:r>
            <a:r>
              <a:rPr lang="ru-RU" sz="1550" i="1" dirty="0" smtClean="0">
                <a:solidFill>
                  <a:srgbClr val="FF00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- благоустройство </a:t>
            </a:r>
            <a:r>
              <a:rPr lang="ru-RU" sz="1550" i="1" dirty="0">
                <a:solidFill>
                  <a:srgbClr val="FF00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территории </a:t>
            </a:r>
            <a:r>
              <a:rPr lang="ru-RU" sz="1550" i="1" dirty="0" smtClean="0">
                <a:solidFill>
                  <a:srgbClr val="FF00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посёлка. </a:t>
            </a:r>
          </a:p>
          <a:p>
            <a:pPr marL="0" lvl="1" algn="just">
              <a:spcBef>
                <a:spcPct val="0"/>
              </a:spcBef>
            </a:pPr>
            <a:r>
              <a:rPr lang="ru-RU" sz="1550" i="1" dirty="0">
                <a:solidFill>
                  <a:srgbClr val="FF00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	</a:t>
            </a:r>
            <a:r>
              <a:rPr lang="ru-RU" sz="1550" i="1" dirty="0" smtClean="0">
                <a:solidFill>
                  <a:srgbClr val="FF00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- организация </a:t>
            </a:r>
            <a:r>
              <a:rPr lang="ru-RU" sz="1550" i="1" dirty="0">
                <a:solidFill>
                  <a:srgbClr val="FF00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распределения движения пешеходов, а также создание условий для безопасного передвижения детей по дороге в </a:t>
            </a:r>
            <a:r>
              <a:rPr lang="ru-RU" sz="1550" i="1" dirty="0" smtClean="0">
                <a:solidFill>
                  <a:srgbClr val="FF00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школу;</a:t>
            </a:r>
          </a:p>
          <a:p>
            <a:pPr marL="0" lvl="1" algn="just">
              <a:spcBef>
                <a:spcPct val="0"/>
              </a:spcBef>
            </a:pPr>
            <a:r>
              <a:rPr lang="ru-RU" sz="1550" i="1" dirty="0">
                <a:solidFill>
                  <a:srgbClr val="FF00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	</a:t>
            </a:r>
            <a:endParaRPr lang="ru-RU" sz="1550" dirty="0" smtClean="0">
              <a:solidFill>
                <a:srgbClr val="FF0000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pPr marL="342900" lvl="1" indent="-342900" algn="just">
              <a:spcBef>
                <a:spcPct val="0"/>
              </a:spcBef>
              <a:buFont typeface="+mj-lt"/>
              <a:buAutoNum type="arabicPeriod" startAt="2"/>
            </a:pPr>
            <a:r>
              <a:rPr lang="ru-RU" sz="155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Описание проектных решений, включая применение комплексного подхода при благоустройстве общественных территорий</a:t>
            </a:r>
            <a:r>
              <a:rPr lang="ru-RU" sz="1550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ru-RU" sz="155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Предлагаемый проект </a:t>
            </a:r>
            <a:r>
              <a:rPr lang="ru-RU" sz="155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общественной территории представляет </a:t>
            </a:r>
            <a:r>
              <a:rPr lang="ru-RU" sz="155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собой </a:t>
            </a:r>
            <a:r>
              <a:rPr lang="ru-RU" sz="155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устройство подстилающих покрытий, устройство дорожных покрытий из сборных железобетонных плит, устройство нижнего, верхнего слоя покрытия</a:t>
            </a:r>
            <a:endParaRPr lang="ru-RU" sz="1550" dirty="0">
              <a:solidFill>
                <a:srgbClr val="FF0000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ОПИСАНИЕ КОНЦЕПТУАЛЬНЫХ И ПРОЕКТНЫХ РЕШЕНИЙ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8772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/>
          <p:cNvSpPr txBox="1">
            <a:spLocks/>
          </p:cNvSpPr>
          <p:nvPr/>
        </p:nvSpPr>
        <p:spPr>
          <a:xfrm>
            <a:off x="107504" y="773508"/>
            <a:ext cx="8712968" cy="441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spcBef>
                <a:spcPct val="0"/>
              </a:spcBef>
            </a:pP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3. Эскиз общественной территории, визуальные </a:t>
            </a:r>
            <a:r>
              <a:rPr lang="ru-RU" sz="1600" dirty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образы и схемы благоустраиваемой территории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ОПИСАНИЕ КОНЦЕПТУАЛЬНЫХ И ПРОЕКТНЫХ РЕШЕНИЙ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323528" y="692697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  <a:endParaRPr lang="ru-RU" sz="24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217609"/>
            <a:ext cx="7056784" cy="50096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48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/>
          <p:cNvSpPr txBox="1">
            <a:spLocks/>
          </p:cNvSpPr>
          <p:nvPr/>
        </p:nvSpPr>
        <p:spPr>
          <a:xfrm>
            <a:off x="342730" y="845515"/>
            <a:ext cx="8350696" cy="5672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spcBef>
                <a:spcPct val="0"/>
              </a:spcBef>
            </a:pP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4</a:t>
            </a:r>
            <a:r>
              <a:rPr lang="ru-RU" sz="1600" dirty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. Сроки и этапы реализации </a:t>
            </a: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проекта: </a:t>
            </a:r>
            <a:r>
              <a:rPr lang="ru-RU" sz="1600" dirty="0" smtClean="0">
                <a:solidFill>
                  <a:srgbClr val="FF00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до 30 сентября 2020 года</a:t>
            </a:r>
            <a:endParaRPr lang="ru-RU" sz="1600" dirty="0">
              <a:solidFill>
                <a:srgbClr val="FF0000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pPr marL="0" lvl="1">
              <a:spcBef>
                <a:spcPct val="0"/>
              </a:spcBef>
            </a:pP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5. </a:t>
            </a:r>
            <a:r>
              <a:rPr lang="ru-RU" sz="1600" dirty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Основные технико-экономические показатели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ОПИСАНИЕ КОНЦЕПТУАЛЬНЫХ И ПРОЕКТНЫХ РЕШЕНИЙ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  <a:endParaRPr lang="ru-RU" sz="24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404074"/>
              </p:ext>
            </p:extLst>
          </p:nvPr>
        </p:nvGraphicFramePr>
        <p:xfrm>
          <a:off x="415321" y="1565595"/>
          <a:ext cx="8405150" cy="1293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08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64295"/>
              </a:tblGrid>
              <a:tr h="547843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j-ea"/>
                          <a:cs typeface="Calibri Light" panose="020F0302020204030204" pitchFamily="34" charset="0"/>
                        </a:rPr>
                        <a:t>Технико-экономический показатель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j-ea"/>
                          <a:cs typeface="Calibri Light" panose="020F0302020204030204" pitchFamily="34" charset="0"/>
                        </a:rPr>
                        <a:t>Значение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945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Общая протяжённость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тротуаров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891 м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Устройство твёрдого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асфальтового покрытия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3576 м2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306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/>
          <p:cNvSpPr txBox="1">
            <a:spLocks/>
          </p:cNvSpPr>
          <p:nvPr/>
        </p:nvSpPr>
        <p:spPr>
          <a:xfrm>
            <a:off x="342730" y="776932"/>
            <a:ext cx="8350696" cy="1859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1" indent="-342900">
              <a:spcBef>
                <a:spcPct val="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Источники финансирования, в т.ч. внебюджетные источники финансирования</a:t>
            </a:r>
          </a:p>
          <a:p>
            <a:pPr marL="342900" lvl="1" indent="-342900">
              <a:spcBef>
                <a:spcPct val="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57575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Объем финансирования</a:t>
            </a:r>
          </a:p>
          <a:p>
            <a:pPr marL="0" lvl="1">
              <a:spcBef>
                <a:spcPct val="0"/>
              </a:spcBef>
            </a:pPr>
            <a:endParaRPr lang="ru-RU" sz="2800" dirty="0"/>
          </a:p>
          <a:p>
            <a:pPr marL="342900" lvl="1" indent="-342900">
              <a:spcBef>
                <a:spcPct val="0"/>
              </a:spcBef>
              <a:buFont typeface="+mj-lt"/>
              <a:buAutoNum type="arabicPeriod"/>
            </a:pPr>
            <a:endParaRPr lang="ru-RU" sz="2000" dirty="0"/>
          </a:p>
          <a:p>
            <a:pPr marL="342900" lvl="1" indent="-342900">
              <a:spcBef>
                <a:spcPct val="0"/>
              </a:spcBef>
              <a:buFont typeface="+mj-lt"/>
              <a:buAutoNum type="arabicPeriod"/>
            </a:pPr>
            <a:endParaRPr lang="ru-RU" sz="1600" dirty="0">
              <a:solidFill>
                <a:srgbClr val="575756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ru-RU" sz="1600" dirty="0">
              <a:solidFill>
                <a:srgbClr val="57575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ИНФОРМАЦИЯ ОБ ИСТОЧНИКАХ ФИНАНСИРОВАНИЯ ПРОЕКТА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</a:t>
            </a:r>
            <a:endParaRPr lang="ru-RU" sz="24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301699"/>
              </p:ext>
            </p:extLst>
          </p:nvPr>
        </p:nvGraphicFramePr>
        <p:xfrm>
          <a:off x="415321" y="1709812"/>
          <a:ext cx="6388927" cy="369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127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42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>
                          <a:solidFill>
                            <a:srgbClr val="575756"/>
                          </a:solidFill>
                          <a:latin typeface="Calibri Light" panose="020F0302020204030204" pitchFamily="34" charset="0"/>
                          <a:ea typeface="+mj-ea"/>
                          <a:cs typeface="Calibri Light" panose="020F0302020204030204" pitchFamily="34" charset="0"/>
                        </a:rPr>
                        <a:t>Источник финансирования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>
                          <a:solidFill>
                            <a:srgbClr val="575756"/>
                          </a:solidFill>
                          <a:latin typeface="Calibri Light" panose="020F0302020204030204" pitchFamily="34" charset="0"/>
                          <a:ea typeface="+mj-ea"/>
                          <a:cs typeface="Calibri Light" panose="020F0302020204030204" pitchFamily="34" charset="0"/>
                        </a:rPr>
                        <a:t>Объем </a:t>
                      </a:r>
                      <a:r>
                        <a:rPr lang="ru-RU" sz="1600" b="0" kern="1200" dirty="0" smtClean="0">
                          <a:solidFill>
                            <a:srgbClr val="575756"/>
                          </a:solidFill>
                          <a:latin typeface="Calibri Light" panose="020F0302020204030204" pitchFamily="34" charset="0"/>
                          <a:ea typeface="+mj-ea"/>
                          <a:cs typeface="Calibri Light" panose="020F0302020204030204" pitchFamily="34" charset="0"/>
                        </a:rPr>
                        <a:t>финансирования, тыс. руб.</a:t>
                      </a:r>
                      <a:endParaRPr lang="ru-RU" b="0" dirty="0">
                        <a:solidFill>
                          <a:srgbClr val="9D9D9C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rgbClr val="575756"/>
                          </a:solidFill>
                          <a:latin typeface="Calibri Light" panose="020F0302020204030204" pitchFamily="34" charset="0"/>
                          <a:ea typeface="+mj-ea"/>
                          <a:cs typeface="Calibri Light" panose="020F0302020204030204" pitchFamily="34" charset="0"/>
                        </a:rPr>
                        <a:t>Доля финансирования, %</a:t>
                      </a:r>
                      <a:endParaRPr lang="ru-RU" sz="1600" b="0" kern="1200" dirty="0">
                        <a:solidFill>
                          <a:srgbClr val="575756"/>
                        </a:solidFill>
                        <a:latin typeface="Calibri Light" panose="020F0302020204030204" pitchFamily="34" charset="0"/>
                        <a:ea typeface="+mj-ea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798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9D9D9C"/>
                          </a:solidFill>
                        </a:rPr>
                        <a:t>Федеральный</a:t>
                      </a:r>
                      <a:r>
                        <a:rPr lang="ru-RU" baseline="0" dirty="0" smtClean="0">
                          <a:solidFill>
                            <a:srgbClr val="9D9D9C"/>
                          </a:solidFill>
                        </a:rPr>
                        <a:t> бюджет</a:t>
                      </a:r>
                      <a:endParaRPr lang="ru-RU" dirty="0">
                        <a:solidFill>
                          <a:srgbClr val="9D9D9C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9D9D9C"/>
                          </a:solidFill>
                        </a:rPr>
                        <a:t>6807,87</a:t>
                      </a:r>
                      <a:endParaRPr lang="ru-RU" dirty="0">
                        <a:solidFill>
                          <a:srgbClr val="9D9D9C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9D9D9C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9D9D9C"/>
                          </a:solidFill>
                        </a:rPr>
                        <a:t>Бюджет Ханты-Мансийского</a:t>
                      </a:r>
                    </a:p>
                    <a:p>
                      <a:r>
                        <a:rPr lang="ru-RU" dirty="0" smtClean="0">
                          <a:solidFill>
                            <a:srgbClr val="9D9D9C"/>
                          </a:solidFill>
                        </a:rPr>
                        <a:t>автономного округа –Югры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9D9D9C"/>
                          </a:solidFill>
                        </a:rPr>
                        <a:t>10648,20</a:t>
                      </a:r>
                      <a:endParaRPr lang="ru-RU" dirty="0">
                        <a:solidFill>
                          <a:srgbClr val="9D9D9C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9D9D9C"/>
                          </a:solidFill>
                        </a:rPr>
                        <a:t>     80</a:t>
                      </a:r>
                      <a:endParaRPr lang="ru-RU" dirty="0">
                        <a:solidFill>
                          <a:srgbClr val="9D9D9C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9D9D9C"/>
                          </a:solidFill>
                        </a:rPr>
                        <a:t>Бюджет Сургутского района</a:t>
                      </a:r>
                      <a:endParaRPr lang="ru-RU" dirty="0">
                        <a:solidFill>
                          <a:srgbClr val="9D9D9C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9D9D9C"/>
                          </a:solidFill>
                        </a:rPr>
                        <a:t>4364,02</a:t>
                      </a:r>
                      <a:endParaRPr lang="ru-RU" dirty="0">
                        <a:solidFill>
                          <a:srgbClr val="9D9D9C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9D9D9C"/>
                          </a:solidFill>
                        </a:rPr>
                        <a:t>20</a:t>
                      </a:r>
                      <a:endParaRPr lang="ru-RU" dirty="0">
                        <a:solidFill>
                          <a:srgbClr val="9D9D9C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9D9D9C"/>
                          </a:solidFill>
                        </a:rPr>
                        <a:t>Итого</a:t>
                      </a:r>
                      <a:endParaRPr lang="ru-RU" dirty="0">
                        <a:solidFill>
                          <a:srgbClr val="9D9D9C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9D9D9C"/>
                          </a:solidFill>
                        </a:rPr>
                        <a:t>21820,09</a:t>
                      </a:r>
                      <a:endParaRPr lang="ru-RU" dirty="0">
                        <a:solidFill>
                          <a:srgbClr val="9D9D9C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9D9D9C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Правая фигурная скобка 3"/>
          <p:cNvSpPr/>
          <p:nvPr/>
        </p:nvSpPr>
        <p:spPr>
          <a:xfrm>
            <a:off x="4932040" y="2582202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43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/>
          <p:cNvSpPr txBox="1">
            <a:spLocks/>
          </p:cNvSpPr>
          <p:nvPr/>
        </p:nvSpPr>
        <p:spPr>
          <a:xfrm>
            <a:off x="342730" y="776932"/>
            <a:ext cx="8350696" cy="4956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1" indent="-342900" algn="just">
              <a:spcBef>
                <a:spcPct val="0"/>
              </a:spcBef>
              <a:buFont typeface="+mj-lt"/>
              <a:buAutoNum type="arabicPeriod"/>
            </a:pP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Общие сведения об инструментах вовлечения граждан в процесс благоустройства, проведённых в муниципальном образовании</a:t>
            </a:r>
            <a:r>
              <a:rPr lang="ru-RU" sz="1600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ru-RU" sz="16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публичные слушания проекта </a:t>
            </a:r>
            <a:r>
              <a:rPr lang="ru-RU" sz="16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муниципальной программы </a:t>
            </a:r>
            <a:r>
              <a:rPr lang="ru-RU" sz="16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«Формирование комфортной городской среды на территории </a:t>
            </a:r>
            <a:r>
              <a:rPr lang="ru-RU" sz="16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сельского поселения Нижнесортымский», </a:t>
            </a:r>
            <a:r>
              <a:rPr lang="ru-RU" sz="16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проведение </a:t>
            </a:r>
            <a:r>
              <a:rPr lang="ru-RU" sz="16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опроса </a:t>
            </a:r>
            <a:r>
              <a:rPr lang="ru-RU" sz="16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жителей </a:t>
            </a:r>
            <a:r>
              <a:rPr lang="ru-RU" sz="16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с. п</a:t>
            </a:r>
            <a:r>
              <a:rPr lang="ru-RU" sz="16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ru-RU" sz="16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Нижнесортымский </a:t>
            </a:r>
            <a:r>
              <a:rPr lang="ru-RU" sz="16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рамках </a:t>
            </a:r>
            <a:r>
              <a:rPr lang="ru-RU" sz="16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планирования реализации </a:t>
            </a:r>
            <a:r>
              <a:rPr lang="ru-RU" sz="16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проекта «Формирование комфортной городской среды», заседания </a:t>
            </a:r>
            <a:r>
              <a:rPr lang="ru-RU" sz="16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общественной комиссии сельского поселения Нижнесортымский </a:t>
            </a:r>
            <a:r>
              <a:rPr lang="ru-RU" sz="16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 обеспечению реализации приоритетного </a:t>
            </a:r>
            <a:r>
              <a:rPr lang="ru-RU" sz="16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проекта «</a:t>
            </a:r>
            <a:r>
              <a:rPr lang="ru-RU" sz="16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Формирование комфортной городской среды</a:t>
            </a:r>
            <a:r>
              <a:rPr lang="ru-RU" sz="16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». </a:t>
            </a:r>
          </a:p>
          <a:p>
            <a:pPr marL="342900" lvl="1" indent="-342900" algn="just">
              <a:spcBef>
                <a:spcPct val="0"/>
              </a:spcBef>
              <a:buFont typeface="+mj-lt"/>
              <a:buAutoNum type="arabicPeriod"/>
            </a:pP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Результаты </a:t>
            </a:r>
            <a:r>
              <a:rPr lang="ru-RU" sz="1600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обсуждения с представителями заинтересованных лиц дизайн-проекта </a:t>
            </a: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благоустройства: </a:t>
            </a:r>
            <a:r>
              <a:rPr lang="ru-RU" sz="16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дизайн-проект объекта утверждён решением общественной комиссии </a:t>
            </a:r>
            <a:r>
              <a:rPr lang="ru-RU" sz="16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сельского </a:t>
            </a:r>
            <a:r>
              <a:rPr lang="ru-RU" sz="16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поселения Нижнесортымский по обеспечению реализации приоритетного проекта «Формирование комфортной городской среды», протокол</a:t>
            </a:r>
            <a:r>
              <a:rPr lang="ru-RU" sz="16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№2 </a:t>
            </a:r>
            <a:r>
              <a:rPr lang="ru-RU" sz="16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от </a:t>
            </a:r>
            <a:r>
              <a:rPr lang="ru-RU" sz="16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03.06.2019г.</a:t>
            </a:r>
            <a:endParaRPr lang="ru-RU" sz="1600" i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ИНФОРМАЦИЯ О ВОВЛЕЧЕНИИ НАСЕЛЕНИЯ В ПРОЦЕСС БЛАГОУСТРОЙСТВА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</a:t>
            </a:r>
            <a:endParaRPr lang="ru-RU" sz="24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15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ИНФОРМАЦИЯ О ВОВЛЕЧЕНИИ НАСЕЛЕНИЯ В ПРОЦЕСС БЛАГОУСТРОЙСТВА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</a:t>
            </a:r>
            <a:endParaRPr lang="ru-RU" sz="24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9121" y="1114277"/>
            <a:ext cx="7877913" cy="5073606"/>
          </a:xfrm>
          <a:prstGeom prst="rect">
            <a:avLst/>
          </a:prstGeom>
          <a:solidFill>
            <a:schemeClr val="bg1"/>
          </a:solidFill>
          <a:ln>
            <a:solidFill>
              <a:srgbClr val="9D9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D9D9C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15322" y="620688"/>
            <a:ext cx="6028886" cy="864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Фотографии </a:t>
            </a:r>
            <a:r>
              <a:rPr lang="ru-RU" sz="1600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 проводимых мероприятий</a:t>
            </a:r>
          </a:p>
          <a:p>
            <a:pPr marL="342900" indent="-342900" algn="l">
              <a:buFont typeface="+mj-lt"/>
              <a:buAutoNum type="arabicPeriod"/>
            </a:pPr>
            <a:endParaRPr lang="ru-RU" sz="1600" dirty="0">
              <a:solidFill>
                <a:srgbClr val="9D9D9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2" y="1102068"/>
            <a:ext cx="8041714" cy="507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827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889</Words>
  <Application>Microsoft Office PowerPoint</Application>
  <PresentationFormat>Экран (4:3)</PresentationFormat>
  <Paragraphs>100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#ЖКХменяется</vt:lpstr>
      <vt:lpstr>ОБЩАЯ ИНФОРМАЦИЯ</vt:lpstr>
      <vt:lpstr>ОБЩАЯ ИНФОРМАЦИЯ</vt:lpstr>
      <vt:lpstr>ОПИСАНИЕ КОНЦЕПТУАЛЬНЫХ И ПРОЕКТНЫХ РЕШЕНИЙ</vt:lpstr>
      <vt:lpstr>ОПИСАНИЕ КОНЦЕПТУАЛЬНЫХ И ПРОЕКТНЫХ РЕШЕНИЙ</vt:lpstr>
      <vt:lpstr>ОПИСАНИЕ КОНЦЕПТУАЛЬНЫХ И ПРОЕКТНЫХ РЕШЕНИЙ</vt:lpstr>
      <vt:lpstr>ИНФОРМАЦИЯ ОБ ИСТОЧНИКАХ ФИНАНСИРОВАНИЯ ПРОЕКТА</vt:lpstr>
      <vt:lpstr>ИНФОРМАЦИЯ О ВОВЛЕЧЕНИИ НАСЕЛЕНИЯ В ПРОЦЕСС БЛАГОУСТРОЙСТВА</vt:lpstr>
      <vt:lpstr>ИНФОРМАЦИЯ О ВОВЛЕЧЕНИИ НАСЕЛЕНИЯ В ПРОЦЕСС БЛАГОУСТРОЙСТВА</vt:lpstr>
      <vt:lpstr>ОПИСАНИЕ ДОПОЛНИТЕЛЬНЫХ МЕРОПРИЯТИЙ </vt:lpstr>
      <vt:lpstr>ОПИСАНИЕ ДОПОЛНИТЕЛЬНЫХ МЕРОПРИЯТИЙ </vt:lpstr>
      <vt:lpstr>ОЖИДАЕМЫЕ СОЦИАЛЬНО-ЭКОНОМИЧЕСКИЕ ЭФФЕКТЫ ОТ РЕАЛИЗАЦИИ ПРОЕКТА</vt:lpstr>
      <vt:lpstr>#ЖКХменяется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#ЖКХменяется</dc:title>
  <dc:creator>Камила Ризаева</dc:creator>
  <cp:lastModifiedBy>Алёна Овсянова</cp:lastModifiedBy>
  <cp:revision>68</cp:revision>
  <cp:lastPrinted>2019-06-27T10:09:15Z</cp:lastPrinted>
  <dcterms:created xsi:type="dcterms:W3CDTF">2018-12-18T11:17:04Z</dcterms:created>
  <dcterms:modified xsi:type="dcterms:W3CDTF">2019-06-27T10:34:29Z</dcterms:modified>
</cp:coreProperties>
</file>