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85" r:id="rId3"/>
    <p:sldId id="284" r:id="rId4"/>
    <p:sldId id="281" r:id="rId5"/>
    <p:sldId id="283" r:id="rId6"/>
    <p:sldId id="264" r:id="rId7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FE30CAD-5B5D-4E4E-BC9A-C04E389EF6A3}">
          <p14:sldIdLst>
            <p14:sldId id="256"/>
            <p14:sldId id="285"/>
            <p14:sldId id="284"/>
            <p14:sldId id="281"/>
            <p14:sldId id="283"/>
            <p14:sldId id="264"/>
          </p14:sldIdLst>
        </p14:section>
        <p14:section name="Раздел без заголовка" id="{CF0FDA4A-A098-49C6-92A0-FF6DEC4E0EC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D7E30"/>
    <a:srgbClr val="70AD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3970" autoAdjust="0"/>
  </p:normalViewPr>
  <p:slideViewPr>
    <p:cSldViewPr snapToGrid="0">
      <p:cViewPr varScale="1">
        <p:scale>
          <a:sx n="59" d="100"/>
          <a:sy n="59" d="100"/>
        </p:scale>
        <p:origin x="237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626D52-A955-4068-8BF2-F3502D78BF15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9522E53-6A0C-4E20-B1BB-370C473298F6}">
      <dgm:prSet phldrT="[Текст]" custT="1"/>
      <dgm:spPr/>
      <dgm:t>
        <a:bodyPr/>
        <a:lstStyle/>
        <a:p>
          <a:r>
            <a:rPr lang="ru-RU" sz="1600" b="1" smtClean="0"/>
            <a:t>Увеличение числа граждан, принимающих участие в культурной деятельности</a:t>
          </a:r>
        </a:p>
        <a:p>
          <a:endParaRPr lang="ru-RU" sz="1600" b="1" smtClean="0"/>
        </a:p>
        <a:p>
          <a:r>
            <a:rPr lang="ru-RU" sz="1600" b="1" smtClean="0"/>
            <a:t>15%</a:t>
          </a:r>
        </a:p>
        <a:p>
          <a:endParaRPr lang="ru-RU" sz="1600" b="1" smtClean="0"/>
        </a:p>
        <a:p>
          <a:r>
            <a:rPr lang="ru-RU" sz="1600" b="1" smtClean="0"/>
            <a:t>2020 г.</a:t>
          </a:r>
          <a:endParaRPr lang="ru-RU" sz="1400" b="1" dirty="0"/>
        </a:p>
      </dgm:t>
    </dgm:pt>
    <dgm:pt modelId="{A03DB70E-4C9A-4143-9235-E2D6D4EF28AE}" type="parTrans" cxnId="{F5B744B7-3458-4F07-8A71-A2FAC7860090}">
      <dgm:prSet/>
      <dgm:spPr/>
      <dgm:t>
        <a:bodyPr/>
        <a:lstStyle/>
        <a:p>
          <a:endParaRPr lang="ru-RU"/>
        </a:p>
      </dgm:t>
    </dgm:pt>
    <dgm:pt modelId="{1F59CE38-127A-4C48-8286-CDF9DC3BCB3A}" type="sibTrans" cxnId="{F5B744B7-3458-4F07-8A71-A2FAC7860090}">
      <dgm:prSet/>
      <dgm:spPr/>
      <dgm:t>
        <a:bodyPr/>
        <a:lstStyle/>
        <a:p>
          <a:endParaRPr lang="ru-RU"/>
        </a:p>
      </dgm:t>
    </dgm:pt>
    <dgm:pt modelId="{A3DBCD1A-A1AC-4F10-ADE4-1A0CAD9A6478}">
      <dgm:prSet phldrT="[Текст]" custT="1"/>
      <dgm:spPr/>
      <dgm:t>
        <a:bodyPr/>
        <a:lstStyle/>
        <a:p>
          <a:r>
            <a:rPr lang="ru-RU" sz="1600" b="1" smtClean="0"/>
            <a:t>Увеличение количества участников клубных формирований</a:t>
          </a:r>
        </a:p>
        <a:p>
          <a:endParaRPr lang="ru-RU" sz="1600" b="1" smtClean="0"/>
        </a:p>
        <a:p>
          <a:r>
            <a:rPr lang="ru-RU" sz="1600" b="1" smtClean="0"/>
            <a:t>15%</a:t>
          </a:r>
        </a:p>
        <a:p>
          <a:endParaRPr lang="ru-RU" sz="1600" b="1" smtClean="0"/>
        </a:p>
        <a:p>
          <a:r>
            <a:rPr lang="ru-RU" sz="1600" b="1" smtClean="0"/>
            <a:t>2020г.</a:t>
          </a:r>
          <a:endParaRPr lang="ru-RU" sz="1600" b="1" dirty="0"/>
        </a:p>
      </dgm:t>
    </dgm:pt>
    <dgm:pt modelId="{10C2DCDC-121B-454A-88AE-CCBDE8CA4006}" type="parTrans" cxnId="{A2BEE4D5-406C-4218-8511-A9DFDB08EB69}">
      <dgm:prSet/>
      <dgm:spPr/>
      <dgm:t>
        <a:bodyPr/>
        <a:lstStyle/>
        <a:p>
          <a:endParaRPr lang="ru-RU"/>
        </a:p>
      </dgm:t>
    </dgm:pt>
    <dgm:pt modelId="{1A742B57-52DB-4558-BB41-E5937078BEFB}" type="sibTrans" cxnId="{A2BEE4D5-406C-4218-8511-A9DFDB08EB69}">
      <dgm:prSet/>
      <dgm:spPr/>
      <dgm:t>
        <a:bodyPr/>
        <a:lstStyle/>
        <a:p>
          <a:endParaRPr lang="ru-RU"/>
        </a:p>
      </dgm:t>
    </dgm:pt>
    <dgm:pt modelId="{145F1209-0A40-4244-868D-EF673031CEBB}">
      <dgm:prSet phldrT="[Текст]" custT="1"/>
      <dgm:spPr/>
      <dgm:t>
        <a:bodyPr/>
        <a:lstStyle/>
        <a:p>
          <a:r>
            <a:rPr lang="ru-RU" sz="1600" b="1" dirty="0" smtClean="0"/>
            <a:t>Увеличение числа обращений к цифровым ресурсам культуры</a:t>
          </a:r>
        </a:p>
        <a:p>
          <a:endParaRPr lang="ru-RU" sz="1600" b="1" dirty="0" smtClean="0"/>
        </a:p>
        <a:p>
          <a:r>
            <a:rPr lang="ru-RU" sz="1600" b="1" dirty="0" smtClean="0"/>
            <a:t>в 5 раз</a:t>
          </a:r>
        </a:p>
        <a:p>
          <a:endParaRPr lang="ru-RU" sz="1600" b="1" dirty="0" smtClean="0"/>
        </a:p>
        <a:p>
          <a:r>
            <a:rPr lang="ru-RU" sz="1600" b="1" dirty="0" smtClean="0"/>
            <a:t>2020г.</a:t>
          </a:r>
          <a:endParaRPr lang="ru-RU" sz="1600" b="1" dirty="0"/>
        </a:p>
      </dgm:t>
    </dgm:pt>
    <dgm:pt modelId="{55FE7FBF-2FAE-42D8-A21A-E51354CF82CE}" type="parTrans" cxnId="{0CB64670-5DE2-4E25-A5C9-3CE95CD89B0D}">
      <dgm:prSet/>
      <dgm:spPr/>
      <dgm:t>
        <a:bodyPr/>
        <a:lstStyle/>
        <a:p>
          <a:endParaRPr lang="ru-RU"/>
        </a:p>
      </dgm:t>
    </dgm:pt>
    <dgm:pt modelId="{01CE8AE1-AACB-4C8F-8995-1D8376DB480C}" type="sibTrans" cxnId="{0CB64670-5DE2-4E25-A5C9-3CE95CD89B0D}">
      <dgm:prSet/>
      <dgm:spPr/>
      <dgm:t>
        <a:bodyPr/>
        <a:lstStyle/>
        <a:p>
          <a:endParaRPr lang="ru-RU"/>
        </a:p>
      </dgm:t>
    </dgm:pt>
    <dgm:pt modelId="{DE7F8950-1A9A-49B8-98B8-0790A3603093}" type="pres">
      <dgm:prSet presAssocID="{84626D52-A955-4068-8BF2-F3502D78BF1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C9ED02-D280-48BF-AFB6-A5AFE99C72C3}" type="pres">
      <dgm:prSet presAssocID="{89522E53-6A0C-4E20-B1BB-370C473298F6}" presName="node" presStyleLbl="node1" presStyleIdx="0" presStyleCnt="3" custScaleX="46856" custLinFactNeighborX="-2381" custLinFactNeighborY="1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3E3EBA-301E-4DE4-8D72-FEC08DB02BA2}" type="pres">
      <dgm:prSet presAssocID="{1F59CE38-127A-4C48-8286-CDF9DC3BCB3A}" presName="sibTrans" presStyleCnt="0"/>
      <dgm:spPr/>
      <dgm:t>
        <a:bodyPr/>
        <a:lstStyle/>
        <a:p>
          <a:endParaRPr lang="ru-RU"/>
        </a:p>
      </dgm:t>
    </dgm:pt>
    <dgm:pt modelId="{6961FB4D-8B20-4874-AFDF-93ABE6B7896C}" type="pres">
      <dgm:prSet presAssocID="{A3DBCD1A-A1AC-4F10-ADE4-1A0CAD9A6478}" presName="node" presStyleLbl="node1" presStyleIdx="1" presStyleCnt="3" custScaleX="43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5A83BD-CCE2-4BC0-8142-C4F1A5E9A557}" type="pres">
      <dgm:prSet presAssocID="{1A742B57-52DB-4558-BB41-E5937078BEFB}" presName="sibTrans" presStyleCnt="0"/>
      <dgm:spPr/>
      <dgm:t>
        <a:bodyPr/>
        <a:lstStyle/>
        <a:p>
          <a:endParaRPr lang="ru-RU"/>
        </a:p>
      </dgm:t>
    </dgm:pt>
    <dgm:pt modelId="{3A38DB78-A436-47E2-A7FB-77909EBF2533}" type="pres">
      <dgm:prSet presAssocID="{145F1209-0A40-4244-868D-EF673031CEBB}" presName="node" presStyleLbl="node1" presStyleIdx="2" presStyleCnt="3" custScaleX="47402" custLinFactNeighborX="220" custLinFactNeighborY="1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710040-4F81-4C26-8109-99FFACF02C33}" type="presOf" srcId="{A3DBCD1A-A1AC-4F10-ADE4-1A0CAD9A6478}" destId="{6961FB4D-8B20-4874-AFDF-93ABE6B7896C}" srcOrd="0" destOrd="0" presId="urn:microsoft.com/office/officeart/2005/8/layout/default"/>
    <dgm:cxn modelId="{A2BEE4D5-406C-4218-8511-A9DFDB08EB69}" srcId="{84626D52-A955-4068-8BF2-F3502D78BF15}" destId="{A3DBCD1A-A1AC-4F10-ADE4-1A0CAD9A6478}" srcOrd="1" destOrd="0" parTransId="{10C2DCDC-121B-454A-88AE-CCBDE8CA4006}" sibTransId="{1A742B57-52DB-4558-BB41-E5937078BEFB}"/>
    <dgm:cxn modelId="{F5B744B7-3458-4F07-8A71-A2FAC7860090}" srcId="{84626D52-A955-4068-8BF2-F3502D78BF15}" destId="{89522E53-6A0C-4E20-B1BB-370C473298F6}" srcOrd="0" destOrd="0" parTransId="{A03DB70E-4C9A-4143-9235-E2D6D4EF28AE}" sibTransId="{1F59CE38-127A-4C48-8286-CDF9DC3BCB3A}"/>
    <dgm:cxn modelId="{81FB3538-F979-445C-869F-554D4B3311F3}" type="presOf" srcId="{89522E53-6A0C-4E20-B1BB-370C473298F6}" destId="{BCC9ED02-D280-48BF-AFB6-A5AFE99C72C3}" srcOrd="0" destOrd="0" presId="urn:microsoft.com/office/officeart/2005/8/layout/default"/>
    <dgm:cxn modelId="{9F7EB1C2-463E-4663-BE3E-2EF0AE5D8EDA}" type="presOf" srcId="{145F1209-0A40-4244-868D-EF673031CEBB}" destId="{3A38DB78-A436-47E2-A7FB-77909EBF2533}" srcOrd="0" destOrd="0" presId="urn:microsoft.com/office/officeart/2005/8/layout/default"/>
    <dgm:cxn modelId="{46E8A85D-4357-4A37-A9BA-4C27C9C96CE1}" type="presOf" srcId="{84626D52-A955-4068-8BF2-F3502D78BF15}" destId="{DE7F8950-1A9A-49B8-98B8-0790A3603093}" srcOrd="0" destOrd="0" presId="urn:microsoft.com/office/officeart/2005/8/layout/default"/>
    <dgm:cxn modelId="{0CB64670-5DE2-4E25-A5C9-3CE95CD89B0D}" srcId="{84626D52-A955-4068-8BF2-F3502D78BF15}" destId="{145F1209-0A40-4244-868D-EF673031CEBB}" srcOrd="2" destOrd="0" parTransId="{55FE7FBF-2FAE-42D8-A21A-E51354CF82CE}" sibTransId="{01CE8AE1-AACB-4C8F-8995-1D8376DB480C}"/>
    <dgm:cxn modelId="{49FC05B8-D22F-42FE-A49F-884AD8F843D8}" type="presParOf" srcId="{DE7F8950-1A9A-49B8-98B8-0790A3603093}" destId="{BCC9ED02-D280-48BF-AFB6-A5AFE99C72C3}" srcOrd="0" destOrd="0" presId="urn:microsoft.com/office/officeart/2005/8/layout/default"/>
    <dgm:cxn modelId="{26517844-2604-44B7-AE0A-37D0384A3492}" type="presParOf" srcId="{DE7F8950-1A9A-49B8-98B8-0790A3603093}" destId="{C33E3EBA-301E-4DE4-8D72-FEC08DB02BA2}" srcOrd="1" destOrd="0" presId="urn:microsoft.com/office/officeart/2005/8/layout/default"/>
    <dgm:cxn modelId="{843B5025-514A-47D6-AC73-C05442E5941A}" type="presParOf" srcId="{DE7F8950-1A9A-49B8-98B8-0790A3603093}" destId="{6961FB4D-8B20-4874-AFDF-93ABE6B7896C}" srcOrd="2" destOrd="0" presId="urn:microsoft.com/office/officeart/2005/8/layout/default"/>
    <dgm:cxn modelId="{EFB2E651-EB46-4291-A4BC-77FC3F5B80FA}" type="presParOf" srcId="{DE7F8950-1A9A-49B8-98B8-0790A3603093}" destId="{575A83BD-CCE2-4BC0-8142-C4F1A5E9A557}" srcOrd="3" destOrd="0" presId="urn:microsoft.com/office/officeart/2005/8/layout/default"/>
    <dgm:cxn modelId="{764A250F-027C-4259-8F40-ED0E7F65B116}" type="presParOf" srcId="{DE7F8950-1A9A-49B8-98B8-0790A3603093}" destId="{3A38DB78-A436-47E2-A7FB-77909EBF253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9ED02-D280-48BF-AFB6-A5AFE99C72C3}">
      <dsp:nvSpPr>
        <dsp:cNvPr id="0" name=""/>
        <dsp:cNvSpPr/>
      </dsp:nvSpPr>
      <dsp:spPr>
        <a:xfrm>
          <a:off x="0" y="116620"/>
          <a:ext cx="2610426" cy="33427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Увеличение числа граждан, принимающих участие в культурной деятельности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15%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2020 г.</a:t>
          </a:r>
          <a:endParaRPr lang="ru-RU" sz="1400" b="1" kern="1200" dirty="0"/>
        </a:p>
      </dsp:txBody>
      <dsp:txXfrm>
        <a:off x="0" y="116620"/>
        <a:ext cx="2610426" cy="3342701"/>
      </dsp:txXfrm>
    </dsp:sp>
    <dsp:sp modelId="{6961FB4D-8B20-4874-AFDF-93ABE6B7896C}">
      <dsp:nvSpPr>
        <dsp:cNvPr id="0" name=""/>
        <dsp:cNvSpPr/>
      </dsp:nvSpPr>
      <dsp:spPr>
        <a:xfrm>
          <a:off x="3171525" y="75806"/>
          <a:ext cx="2443960" cy="3342701"/>
        </a:xfrm>
        <a:prstGeom prst="rect">
          <a:avLst/>
        </a:prstGeom>
        <a:gradFill rotWithShape="0">
          <a:gsLst>
            <a:gs pos="0">
              <a:schemeClr val="accent5">
                <a:hueOff val="2571418"/>
                <a:satOff val="5874"/>
                <a:lumOff val="-1627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2571418"/>
                <a:satOff val="5874"/>
                <a:lumOff val="-1627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2571418"/>
                <a:satOff val="5874"/>
                <a:lumOff val="-1627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Увеличение количества участников клубных формирований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15%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2020г.</a:t>
          </a:r>
          <a:endParaRPr lang="ru-RU" sz="1600" b="1" kern="1200" dirty="0"/>
        </a:p>
      </dsp:txBody>
      <dsp:txXfrm>
        <a:off x="3171525" y="75806"/>
        <a:ext cx="2443960" cy="3342701"/>
      </dsp:txXfrm>
    </dsp:sp>
    <dsp:sp modelId="{3A38DB78-A436-47E2-A7FB-77909EBF2533}">
      <dsp:nvSpPr>
        <dsp:cNvPr id="0" name=""/>
        <dsp:cNvSpPr/>
      </dsp:nvSpPr>
      <dsp:spPr>
        <a:xfrm>
          <a:off x="6176583" y="112643"/>
          <a:ext cx="2640845" cy="3342701"/>
        </a:xfrm>
        <a:prstGeom prst="rect">
          <a:avLst/>
        </a:prstGeom>
        <a:gradFill rotWithShape="0">
          <a:gsLst>
            <a:gs pos="0">
              <a:schemeClr val="accent5">
                <a:hueOff val="5142836"/>
                <a:satOff val="11748"/>
                <a:lumOff val="-3254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5142836"/>
                <a:satOff val="11748"/>
                <a:lumOff val="-3254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5142836"/>
                <a:satOff val="11748"/>
                <a:lumOff val="-3254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Увеличение числа обращений к цифровым ресурсам культуры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 5 раз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2020г.</a:t>
          </a:r>
          <a:endParaRPr lang="ru-RU" sz="1600" b="1" kern="1200" dirty="0"/>
        </a:p>
      </dsp:txBody>
      <dsp:txXfrm>
        <a:off x="6176583" y="112643"/>
        <a:ext cx="2640845" cy="3342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4B8DA-AC69-42E9-A2EC-1DECDEA73A41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3DFFB-B926-43B1-8B06-33AF707D6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90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3DFFB-B926-43B1-8B06-33AF707D6F6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568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3DFFB-B926-43B1-8B06-33AF707D6F6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789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Национальный проект «Культура»: </a:t>
            </a:r>
          </a:p>
          <a:p>
            <a:endParaRPr lang="ru-RU" dirty="0" smtClean="0"/>
          </a:p>
          <a:p>
            <a:r>
              <a:rPr lang="ru-RU" u="sng" dirty="0" smtClean="0"/>
              <a:t>Цели проекта:</a:t>
            </a:r>
          </a:p>
          <a:p>
            <a:r>
              <a:rPr lang="ru-RU" dirty="0" smtClean="0"/>
              <a:t>•Обеспечение качественно нового уровня развития инфраструктуры культуры (федеральный проект «Культурная среда»)</a:t>
            </a:r>
          </a:p>
          <a:p>
            <a:r>
              <a:rPr lang="ru-RU" dirty="0" smtClean="0"/>
              <a:t>•Создание условий для реализации творческого потенциала нации (федеральный проект «Творческие люди»)</a:t>
            </a:r>
          </a:p>
          <a:p>
            <a:r>
              <a:rPr lang="ru-RU" dirty="0" smtClean="0"/>
              <a:t>•</a:t>
            </a:r>
            <a:r>
              <a:rPr lang="ru-RU" dirty="0" err="1" smtClean="0"/>
              <a:t>Цифровизация</a:t>
            </a:r>
            <a:r>
              <a:rPr lang="ru-RU" dirty="0" smtClean="0"/>
              <a:t> услуг и формирование информационного пространства в сфере культуры (федеральный проект «Цифровая культура»)</a:t>
            </a:r>
          </a:p>
          <a:p>
            <a:endParaRPr lang="ru-RU" dirty="0" smtClean="0"/>
          </a:p>
          <a:p>
            <a:r>
              <a:rPr lang="ru-RU" u="sng" dirty="0" smtClean="0"/>
              <a:t>Задачи проекта</a:t>
            </a:r>
          </a:p>
          <a:p>
            <a:r>
              <a:rPr lang="ru-RU" dirty="0" smtClean="0"/>
              <a:t>•Создать (реконструировать) культурно-образовательные и музейные комплексы. В том числе: концертные залы, театральные, музыкальные, хореографические и другие творческие школы, а также выставочные пространства (</a:t>
            </a:r>
            <a:r>
              <a:rPr lang="ru-RU" dirty="0" err="1" smtClean="0"/>
              <a:t>пп</a:t>
            </a:r>
            <a:r>
              <a:rPr lang="ru-RU" dirty="0" smtClean="0"/>
              <a:t> «б» пункта 12 Указа Президента РФ от 7 мая 2018 № 204)</a:t>
            </a:r>
          </a:p>
          <a:p>
            <a:r>
              <a:rPr lang="ru-RU" dirty="0" smtClean="0"/>
              <a:t>•Обеспечить детские музыкальные, художественные, хореографические школы, школы искусств, училища необходимыми инструментами, оборудованием и материалами (</a:t>
            </a:r>
            <a:r>
              <a:rPr lang="ru-RU" dirty="0" err="1" smtClean="0"/>
              <a:t>пп</a:t>
            </a:r>
            <a:r>
              <a:rPr lang="ru-RU" dirty="0" smtClean="0"/>
              <a:t> «в» пункта 12 Указа Президента РФ от 7 мая 2018 № 204)</a:t>
            </a:r>
          </a:p>
          <a:p>
            <a:r>
              <a:rPr lang="ru-RU" dirty="0" smtClean="0"/>
              <a:t>•Подготовить кадры для отрасли культуры (</a:t>
            </a:r>
            <a:r>
              <a:rPr lang="ru-RU" dirty="0" err="1" smtClean="0"/>
              <a:t>пп</a:t>
            </a:r>
            <a:r>
              <a:rPr lang="ru-RU" dirty="0" smtClean="0"/>
              <a:t> «з» пункта 12 Указа Президента РФ от 7 мая 2018 № 204)</a:t>
            </a:r>
          </a:p>
          <a:p>
            <a:r>
              <a:rPr lang="ru-RU" dirty="0" smtClean="0"/>
              <a:t>•Создать условия для укрепления гражданской идентичности на основе духовно-нравственных и культурных ценностей народов Российской Федерации (</a:t>
            </a:r>
            <a:r>
              <a:rPr lang="ru-RU" dirty="0" err="1" smtClean="0"/>
              <a:t>пп</a:t>
            </a:r>
            <a:r>
              <a:rPr lang="ru-RU" dirty="0" smtClean="0"/>
              <a:t> «а» пункта 12 Указа Президента РФ от 7 мая 2018 № 204)</a:t>
            </a:r>
          </a:p>
          <a:p>
            <a:r>
              <a:rPr lang="ru-RU" dirty="0" smtClean="0"/>
              <a:t>•Создать виртуальные концертные залы не менее чем в 500 городах Российской Федерации (</a:t>
            </a:r>
            <a:r>
              <a:rPr lang="ru-RU" dirty="0" err="1" smtClean="0"/>
              <a:t>пп</a:t>
            </a:r>
            <a:r>
              <a:rPr lang="ru-RU" dirty="0" smtClean="0"/>
              <a:t> «е» пункта 12 Указа Президента РФ от 7 мая 2018 № 204)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3DFFB-B926-43B1-8B06-33AF707D6F6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144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Департаментом</a:t>
            </a:r>
            <a:r>
              <a:rPr lang="ru-RU" baseline="0" dirty="0" smtClean="0"/>
              <a:t> культуры ХМАО-Югры разработаны и утверждены три региональных проекта:  «Культурная среда», «Творческие люди», «Цифровая культура». Определены ответственные, целевые показатели портфеля проектов, календарные планы достижения показателей.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3DFFB-B926-43B1-8B06-33AF707D6F6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533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Сургутский район является соисполнителем региональных проектов «Культурная среда» - оснащение музыкальными инструментами ДШИ</a:t>
            </a:r>
            <a:r>
              <a:rPr lang="ru-RU" baseline="0" dirty="0" smtClean="0"/>
              <a:t> ( 4 школ искусств в 2019 году). Выделено 14 млн. руб. в 2019 году, планируется </a:t>
            </a:r>
            <a:r>
              <a:rPr lang="ru-RU" dirty="0" smtClean="0"/>
              <a:t> создание 1 модельной библиотеки</a:t>
            </a:r>
            <a:r>
              <a:rPr lang="ru-RU" baseline="0" dirty="0" smtClean="0"/>
              <a:t> в 2020-2024 гг. В рамках реализации регионального проекта «Творческие люди» направлены заявки на обучение 116 работников культуры в 7 ведущих ВУЗов страны: Академия Русского балета им. А. Я. Вагановой; Всероссийский государственный институт кинематографии имени С.А. Герасимова ; Российский институт театрального искусства – ГИТИС;  Дальневосточный государственный институт искусств, Санкт-Петербургский государственный институт культуры; Российская академия музыки имени Гнесиных и другие. </a:t>
            </a:r>
          </a:p>
          <a:p>
            <a:r>
              <a:rPr lang="ru-RU" baseline="0" dirty="0" smtClean="0"/>
              <a:t>В рамках проекта «Цифровая культура», с целью достижения показателей по увеличению в 5 раз обращений к цифровым ресурсам запланировано создание медиацентра на базе МУК «Районный организационно-методический центр», 2020 году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3DFFB-B926-43B1-8B06-33AF707D6F6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508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3DFFB-B926-43B1-8B06-33AF707D6F6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208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3B944-5520-4469-93FC-EF2D99AE442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4852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BF2FF-7462-46BB-A236-289DA89CB87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5394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67500" y="609600"/>
            <a:ext cx="17907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2197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989AF-2977-4B60-9CA8-27D673D2C5E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336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F78D9-E8A5-4E53-BE4F-18D17DE9CCE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5757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1E322-B71F-40E0-9A8D-80B1CBBABB8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3595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5052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5052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471D9-2B19-4C77-8E4A-B4678D30180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5805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9AE30-29AA-45BF-9185-7C12E516E26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6424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A5C92-6091-481B-A1C3-B650E0A2450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4163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175D2-4542-4096-8972-8F3649302F3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3930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8F528-09DB-46CC-B909-D094C8D1019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4693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4B054-7C7F-4239-881C-A0342193165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5640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16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BF2D36-9F22-404D-BD82-A3D43D92C594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0344" y="1812470"/>
            <a:ext cx="8033656" cy="2596243"/>
          </a:xfrm>
        </p:spPr>
        <p:txBody>
          <a:bodyPr anchor="ctr"/>
          <a:lstStyle/>
          <a:p>
            <a:r>
              <a:rPr lang="ru-RU" alt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НАЦИОНАЛЬНЫЙ ПРОЕКТ</a:t>
            </a:r>
            <a:br>
              <a:rPr lang="ru-RU" alt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«КУЛЬТУРА»</a:t>
            </a:r>
            <a:endParaRPr lang="ru-RU" alt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2431" y="5572957"/>
            <a:ext cx="6400800" cy="958472"/>
          </a:xfrm>
        </p:spPr>
        <p:txBody>
          <a:bodyPr/>
          <a:lstStyle/>
          <a:p>
            <a:pPr algn="r"/>
            <a:r>
              <a:rPr lang="ru-RU" altLang="ru-RU" sz="2000" dirty="0" smtClean="0">
                <a:solidFill>
                  <a:srgbClr val="002060"/>
                </a:solidFill>
              </a:rPr>
              <a:t>Османкина Татьяна Николаевна – </a:t>
            </a:r>
          </a:p>
          <a:p>
            <a:pPr algn="r"/>
            <a:r>
              <a:rPr lang="ru-RU" altLang="ru-RU" sz="2000" dirty="0" smtClean="0">
                <a:solidFill>
                  <a:srgbClr val="002060"/>
                </a:solidFill>
              </a:rPr>
              <a:t>заместитель главы Сургутского района</a:t>
            </a:r>
            <a:endParaRPr lang="ru-RU" alt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8" r="3895"/>
          <a:stretch/>
        </p:blipFill>
        <p:spPr>
          <a:xfrm>
            <a:off x="0" y="391884"/>
            <a:ext cx="9095014" cy="5694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091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636814"/>
            <a:ext cx="7634516" cy="57258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42285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Прямоугольник 137"/>
          <p:cNvSpPr/>
          <p:nvPr/>
        </p:nvSpPr>
        <p:spPr>
          <a:xfrm>
            <a:off x="1286933" y="638174"/>
            <a:ext cx="7439088" cy="7926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Структура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региональной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составляющей национального проекта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«КУЛЬТУРА»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71" name="Группа 70">
            <a:extLst>
              <a:ext uri="{FF2B5EF4-FFF2-40B4-BE49-F238E27FC236}">
                <a16:creationId xmlns:a16="http://schemas.microsoft.com/office/drawing/2014/main" xmlns="" id="{22346FCC-CF70-4EB7-9BA9-488D7DC31B09}"/>
              </a:ext>
            </a:extLst>
          </p:cNvPr>
          <p:cNvGrpSpPr/>
          <p:nvPr/>
        </p:nvGrpSpPr>
        <p:grpSpPr>
          <a:xfrm>
            <a:off x="649741" y="1892489"/>
            <a:ext cx="8494259" cy="4834650"/>
            <a:chOff x="979271" y="2593994"/>
            <a:chExt cx="10531099" cy="4914004"/>
          </a:xfrm>
        </p:grpSpPr>
        <p:sp>
          <p:nvSpPr>
            <p:cNvPr id="72" name="Прямоугольник 71">
              <a:hlinkClick r:id="" action="ppaction://noaction"/>
              <a:extLst>
                <a:ext uri="{FF2B5EF4-FFF2-40B4-BE49-F238E27FC236}">
                  <a16:creationId xmlns:a16="http://schemas.microsoft.com/office/drawing/2014/main" xmlns="" id="{63489A40-9388-4C80-B244-4D1FC53AE64B}"/>
                </a:ext>
              </a:extLst>
            </p:cNvPr>
            <p:cNvSpPr/>
            <p:nvPr/>
          </p:nvSpPr>
          <p:spPr>
            <a:xfrm>
              <a:off x="979271" y="2593994"/>
              <a:ext cx="3441106" cy="4914004"/>
            </a:xfrm>
            <a:prstGeom prst="rect">
              <a:avLst/>
            </a:prstGeom>
            <a:pattFill prst="divot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28575">
              <a:solidFill>
                <a:srgbClr val="001C85"/>
              </a:solidFill>
            </a:ln>
            <a:effectLst>
              <a:outerShdw blurRad="304800" dist="152400" dir="2700000" sx="95000" sy="95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dirty="0" smtClean="0"/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П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роект </a:t>
              </a:r>
              <a:r>
                <a:rPr lang="ru-RU" sz="2400" kern="12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«</a:t>
              </a:r>
              <a:r>
                <a:rPr lang="ru-RU" sz="2800" b="1" kern="1200" dirty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Культурная среда</a:t>
              </a:r>
              <a:r>
                <a:rPr lang="ru-RU" sz="2800" b="1" kern="1200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»</a:t>
              </a:r>
            </a:p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пп</a:t>
              </a:r>
              <a:r>
                <a:rPr lang="ru-RU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. «б», «в», «и» пункта 12 Указа Президента РФ от 7 мая 2018 № </a:t>
              </a:r>
              <a:r>
                <a:rPr lang="ru-RU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204</a:t>
              </a:r>
            </a:p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171450" lvl="0" indent="-17145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ru-RU" sz="1200" b="1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Оснащение 51 образовательного учреждения </a:t>
              </a:r>
              <a:r>
                <a:rPr lang="ru-RU" sz="1200" b="1" dirty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в сфере культуры музыкальными инструментами, оборудованием и учебными </a:t>
              </a:r>
              <a:r>
                <a:rPr lang="ru-RU" sz="1200" b="1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материалами (2019,2021,2023 годы);</a:t>
              </a:r>
            </a:p>
            <a:p>
              <a:pPr marL="171450" lvl="0" indent="-17145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endParaRPr lang="ru-RU" sz="1200" b="1" dirty="0" smtClean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171450" lvl="0" indent="-17145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ru-RU" sz="1200" b="1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Создание </a:t>
              </a:r>
              <a:r>
                <a:rPr lang="ru-RU" sz="1200" b="1" dirty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lang="ru-RU" sz="1200" b="1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 модельных муниципальных библиотеки (2019-2024 годы);</a:t>
              </a:r>
            </a:p>
            <a:p>
              <a:pPr marL="171450" lvl="0" indent="-17145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endParaRPr lang="ru-RU" sz="1200" b="1" dirty="0" smtClean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171450" lvl="0" indent="-17145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ru-RU" sz="1200" b="1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Реконструкция </a:t>
              </a:r>
              <a:r>
                <a:rPr lang="ru-RU" sz="1200" b="1" dirty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ru-RU" sz="1200" b="1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регионального театра кукол (2020-2022 годы)  </a:t>
              </a:r>
              <a:endParaRPr lang="ru-RU" sz="1200" b="1" dirty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171450" lvl="0" indent="-17145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endParaRPr lang="ru-RU" sz="1000" b="1" kern="1200" dirty="0" smtClean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b="1" kern="1200" dirty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Прямоугольник 72">
              <a:hlinkClick r:id="" action="ppaction://noaction"/>
              <a:extLst>
                <a:ext uri="{FF2B5EF4-FFF2-40B4-BE49-F238E27FC236}">
                  <a16:creationId xmlns:a16="http://schemas.microsoft.com/office/drawing/2014/main" xmlns="" id="{9B5387B4-E265-4700-BE83-EB2359320A9A}"/>
                </a:ext>
              </a:extLst>
            </p:cNvPr>
            <p:cNvSpPr/>
            <p:nvPr/>
          </p:nvSpPr>
          <p:spPr>
            <a:xfrm>
              <a:off x="8116567" y="2593994"/>
              <a:ext cx="3393803" cy="4914004"/>
            </a:xfrm>
            <a:prstGeom prst="rect">
              <a:avLst/>
            </a:prstGeom>
            <a:pattFill prst="weave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28575">
              <a:solidFill>
                <a:srgbClr val="001C85"/>
              </a:solidFill>
            </a:ln>
            <a:effectLst>
              <a:outerShdw blurRad="304800" dist="152400" dir="2700000" sx="95000" sy="9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/>
              <a:r>
                <a:rPr lang="ru-RU" sz="2400" kern="1200" dirty="0" smtClean="0">
                  <a:latin typeface="Times New Roman" panose="02020603050405020304" pitchFamily="18" charset="0"/>
                  <a:cs typeface="Times New Roman" pitchFamily="18" charset="0"/>
                </a:rPr>
                <a:t>Проект </a:t>
              </a:r>
              <a:r>
                <a:rPr lang="ru-RU" sz="2400" kern="12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ru-RU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2800" b="1" kern="1200" dirty="0" smtClean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r>
                <a:rPr lang="ru-RU" sz="2800" b="1" kern="1200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«</a:t>
              </a:r>
              <a:r>
                <a:rPr lang="ru-RU" sz="2800" b="1" kern="1200" dirty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Цифровая культура</a:t>
              </a:r>
              <a:r>
                <a:rPr lang="ru-RU" sz="2800" b="1" kern="1200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»</a:t>
              </a:r>
            </a:p>
            <a:p>
              <a:pPr algn="ctr"/>
              <a:r>
                <a:rPr lang="ru-RU" sz="1200" b="1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пп</a:t>
              </a:r>
              <a:r>
                <a:rPr lang="ru-RU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. «ж» пункта 1 Указа Президента РФ от 7 мая 2018 № </a:t>
              </a:r>
              <a:r>
                <a:rPr lang="ru-RU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204</a:t>
              </a:r>
            </a:p>
            <a:p>
              <a:pPr algn="ctr"/>
              <a:endPara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171450" lvl="0" indent="-171450" algn="just">
                <a:buFontTx/>
                <a:buChar char="-"/>
              </a:pPr>
              <a:r>
                <a:rPr lang="ru-RU" sz="1200" b="1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Создание </a:t>
              </a:r>
              <a:r>
                <a:rPr lang="ru-RU" sz="1200" b="1" dirty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6 виртуальных концертных залов  в Югре </a:t>
              </a:r>
              <a:r>
                <a:rPr lang="ru-RU" sz="1200" b="1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(2019-2024 годы);</a:t>
              </a:r>
            </a:p>
            <a:p>
              <a:pPr marL="171450" lvl="0" indent="-171450" algn="just">
                <a:buFontTx/>
                <a:buChar char="-"/>
              </a:pPr>
              <a:endParaRPr lang="ru-RU" sz="1200" b="1" dirty="0" smtClean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171450" lvl="0" indent="-171450" algn="just">
                <a:buFontTx/>
                <a:buChar char="-"/>
              </a:pPr>
              <a:r>
                <a:rPr lang="ru-RU" sz="1200" b="1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Организация </a:t>
              </a:r>
              <a:r>
                <a:rPr lang="ru-RU" sz="1200" b="1" dirty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14 онлайн-трансляций мероприятий, размещаемых на портале «</a:t>
              </a:r>
              <a:r>
                <a:rPr lang="ru-RU" sz="1200" b="1" dirty="0" err="1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Культура.РФ</a:t>
              </a:r>
              <a:r>
                <a:rPr lang="ru-RU" sz="1200" b="1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» (2019-2024 годы).</a:t>
              </a:r>
              <a:endParaRPr lang="ru-RU" sz="1200" b="1" dirty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endParaRPr lang="ru-RU" sz="1200" b="1" kern="1200" dirty="0" smtClean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endParaRPr lang="ru-RU" sz="3600" b="1" kern="1200" dirty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4" name="Прямоугольник 73">
            <a:hlinkClick r:id="" action="ppaction://noaction"/>
            <a:extLst>
              <a:ext uri="{FF2B5EF4-FFF2-40B4-BE49-F238E27FC236}">
                <a16:creationId xmlns:a16="http://schemas.microsoft.com/office/drawing/2014/main" xmlns="" id="{63489A40-9388-4C80-B244-4D1FC53AE64B}"/>
              </a:ext>
            </a:extLst>
          </p:cNvPr>
          <p:cNvSpPr/>
          <p:nvPr/>
        </p:nvSpPr>
        <p:spPr>
          <a:xfrm>
            <a:off x="3651787" y="1892489"/>
            <a:ext cx="2618428" cy="4834650"/>
          </a:xfrm>
          <a:prstGeom prst="rect">
            <a:avLst/>
          </a:prstGeom>
          <a:pattFill prst="divot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28575">
            <a:solidFill>
              <a:srgbClr val="001C85"/>
            </a:solidFill>
          </a:ln>
          <a:effectLst>
            <a:outerShdw blurRad="304800" dist="152400" dir="2700000" sx="95000" sy="95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400" dirty="0" smtClean="0"/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400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itchFamily="18" charset="0"/>
              </a:rPr>
              <a:t>П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роект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800" b="1" kern="1200" dirty="0" smtClean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rPr>
              <a:t>«Творческие люди»</a:t>
            </a:r>
          </a:p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. «а», «г», «е», «з», «к» пункта 12 Указа Президента РФ от 7 мая 2018 № </a:t>
            </a:r>
            <a:r>
              <a: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204</a:t>
            </a:r>
          </a:p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lvl="0" indent="-171450" algn="just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1200" b="1" dirty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 200 работников </a:t>
            </a:r>
            <a:r>
              <a:rPr lang="ru-RU" sz="1200" b="1" dirty="0" smtClean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rPr>
              <a:t>культуры (2019-2024 годы);</a:t>
            </a:r>
          </a:p>
          <a:p>
            <a:pPr marL="171450" lvl="0" indent="-171450" algn="just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endParaRPr lang="ru-RU" sz="1200" b="1" dirty="0">
              <a:solidFill>
                <a:srgbClr val="001C85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lvl="0" indent="-171450" algn="just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1200" b="1" dirty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rPr>
              <a:t>Участие представителей автономного округа в Фестивалях любительских творческих коллективов с возможностью получения </a:t>
            </a:r>
            <a:r>
              <a:rPr lang="ru-RU" sz="1200" b="1" dirty="0" smtClean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rPr>
              <a:t>гранта (2019-2024 годы);</a:t>
            </a:r>
          </a:p>
          <a:p>
            <a:pPr marL="171450" lvl="0" indent="-171450" algn="just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endParaRPr lang="ru-RU" sz="1200" b="1" dirty="0">
              <a:solidFill>
                <a:srgbClr val="001C85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lvl="0" indent="-171450" algn="just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1200" b="1" dirty="0" smtClean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rPr>
              <a:t>Участие в программе «Волонтеры культуры (2019-2024 годы)</a:t>
            </a: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b="1" kern="1200" dirty="0" smtClean="0">
              <a:solidFill>
                <a:srgbClr val="001C8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600" b="1" kern="1200" dirty="0">
              <a:solidFill>
                <a:srgbClr val="001C8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514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Прямоугольник 137"/>
          <p:cNvSpPr/>
          <p:nvPr/>
        </p:nvSpPr>
        <p:spPr>
          <a:xfrm>
            <a:off x="1286933" y="638174"/>
            <a:ext cx="7439088" cy="7926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районной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составляющей национального проекта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«КУЛЬТУРА»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1" name="Группа 70">
            <a:extLst>
              <a:ext uri="{FF2B5EF4-FFF2-40B4-BE49-F238E27FC236}">
                <a16:creationId xmlns:a16="http://schemas.microsoft.com/office/drawing/2014/main" xmlns="" id="{22346FCC-CF70-4EB7-9BA9-488D7DC31B09}"/>
              </a:ext>
            </a:extLst>
          </p:cNvPr>
          <p:cNvGrpSpPr/>
          <p:nvPr/>
        </p:nvGrpSpPr>
        <p:grpSpPr>
          <a:xfrm>
            <a:off x="629781" y="1833601"/>
            <a:ext cx="8399919" cy="4864094"/>
            <a:chOff x="954525" y="2564067"/>
            <a:chExt cx="10555845" cy="4943931"/>
          </a:xfrm>
        </p:grpSpPr>
        <p:sp>
          <p:nvSpPr>
            <p:cNvPr id="72" name="Прямоугольник 71">
              <a:hlinkClick r:id="" action="ppaction://noaction"/>
              <a:extLst>
                <a:ext uri="{FF2B5EF4-FFF2-40B4-BE49-F238E27FC236}">
                  <a16:creationId xmlns:a16="http://schemas.microsoft.com/office/drawing/2014/main" xmlns="" id="{63489A40-9388-4C80-B244-4D1FC53AE64B}"/>
                </a:ext>
              </a:extLst>
            </p:cNvPr>
            <p:cNvSpPr/>
            <p:nvPr/>
          </p:nvSpPr>
          <p:spPr>
            <a:xfrm>
              <a:off x="954525" y="2564067"/>
              <a:ext cx="3441106" cy="4914004"/>
            </a:xfrm>
            <a:prstGeom prst="rect">
              <a:avLst/>
            </a:prstGeom>
            <a:pattFill prst="divot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28575">
              <a:solidFill>
                <a:srgbClr val="001C85"/>
              </a:solidFill>
            </a:ln>
            <a:effectLst>
              <a:outerShdw blurRad="304800" dist="152400" dir="2700000" sx="95000" sy="95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endParaRPr lang="ru-RU" dirty="0" smtClean="0">
                <a:solidFill>
                  <a:srgbClr val="000000"/>
                </a:solidFill>
              </a:endParaRPr>
            </a:p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endParaRPr lang="ru-RU" dirty="0" smtClean="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ru-RU" dirty="0" smtClean="0">
                  <a:solidFill>
                    <a:srgbClr val="000000"/>
                  </a:solidFill>
                  <a:cs typeface="Times New Roman" pitchFamily="18" charset="0"/>
                </a:rPr>
                <a:t>Проект </a:t>
              </a:r>
              <a:r>
                <a:rPr lang="ru-RU" dirty="0">
                  <a:solidFill>
                    <a:srgbClr val="000000"/>
                  </a:solidFill>
                  <a:cs typeface="Times New Roman" pitchFamily="18" charset="0"/>
                </a:rPr>
                <a:t>1</a:t>
              </a:r>
              <a:r>
                <a:rPr lang="ru-RU" dirty="0" smtClean="0">
                  <a:solidFill>
                    <a:srgbClr val="000000"/>
                  </a:solidFill>
                  <a:cs typeface="Times New Roman" pitchFamily="18" charset="0"/>
                </a:rPr>
                <a:t>.</a:t>
              </a:r>
              <a:endParaRPr lang="ru-RU" dirty="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800" b="1" dirty="0" smtClean="0">
                  <a:solidFill>
                    <a:srgbClr val="001C85"/>
                  </a:solidFill>
                  <a:cs typeface="Times New Roman" pitchFamily="18" charset="0"/>
                </a:rPr>
                <a:t>«</a:t>
              </a:r>
              <a:r>
                <a:rPr lang="ru-RU" sz="2800" b="1" dirty="0">
                  <a:solidFill>
                    <a:srgbClr val="001C85"/>
                  </a:solidFill>
                  <a:cs typeface="Times New Roman" pitchFamily="18" charset="0"/>
                </a:rPr>
                <a:t>Культурная среда</a:t>
              </a:r>
              <a:r>
                <a:rPr lang="ru-RU" sz="2800" b="1" dirty="0" smtClean="0">
                  <a:solidFill>
                    <a:srgbClr val="001C85"/>
                  </a:solidFill>
                  <a:cs typeface="Times New Roman" pitchFamily="18" charset="0"/>
                </a:rPr>
                <a:t>»</a:t>
              </a:r>
            </a:p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200" b="1" dirty="0" err="1" smtClean="0">
                  <a:solidFill>
                    <a:srgbClr val="000000">
                      <a:lumMod val="75000"/>
                      <a:lumOff val="25000"/>
                    </a:srgbClr>
                  </a:solidFill>
                  <a:cs typeface="Times New Roman" pitchFamily="18" charset="0"/>
                </a:rPr>
                <a:t>пп</a:t>
              </a:r>
              <a:r>
                <a:rPr lang="ru-RU" sz="1200" b="1" dirty="0">
                  <a:solidFill>
                    <a:srgbClr val="000000">
                      <a:lumMod val="75000"/>
                      <a:lumOff val="25000"/>
                    </a:srgbClr>
                  </a:solidFill>
                  <a:cs typeface="Times New Roman" pitchFamily="18" charset="0"/>
                </a:rPr>
                <a:t>. «б», «в», «и» пункта 12 Указа Президента РФ от 7 мая 2018 № </a:t>
              </a:r>
              <a:r>
                <a:rPr lang="ru-RU" sz="1200" b="1" dirty="0" smtClean="0">
                  <a:solidFill>
                    <a:srgbClr val="000000">
                      <a:lumMod val="75000"/>
                      <a:lumOff val="25000"/>
                    </a:srgbClr>
                  </a:solidFill>
                  <a:cs typeface="Times New Roman" pitchFamily="18" charset="0"/>
                </a:rPr>
                <a:t>204</a:t>
              </a:r>
            </a:p>
            <a:p>
              <a:pPr marL="171450" indent="-171450" algn="just" defTabSz="1422400">
                <a:lnSpc>
                  <a:spcPct val="90000"/>
                </a:lnSpc>
                <a:spcAft>
                  <a:spcPct val="35000"/>
                </a:spcAft>
                <a:buFontTx/>
                <a:buChar char="-"/>
              </a:pPr>
              <a:r>
                <a:rPr lang="ru-RU" sz="1200" b="1" dirty="0" smtClean="0">
                  <a:solidFill>
                    <a:srgbClr val="001C85"/>
                  </a:solidFill>
                  <a:cs typeface="Times New Roman" pitchFamily="18" charset="0"/>
                </a:rPr>
                <a:t>Оснащение 4 детских школ искусств Сургутского района  музыкальными </a:t>
              </a:r>
              <a:r>
                <a:rPr lang="ru-RU" sz="1200" b="1" dirty="0">
                  <a:solidFill>
                    <a:srgbClr val="001C85"/>
                  </a:solidFill>
                  <a:cs typeface="Times New Roman" pitchFamily="18" charset="0"/>
                </a:rPr>
                <a:t>инструментами, оборудованием и учебными </a:t>
              </a:r>
              <a:r>
                <a:rPr lang="ru-RU" sz="1200" b="1" dirty="0" smtClean="0">
                  <a:solidFill>
                    <a:srgbClr val="001C85"/>
                  </a:solidFill>
                  <a:cs typeface="Times New Roman" pitchFamily="18" charset="0"/>
                </a:rPr>
                <a:t>материалами </a:t>
              </a:r>
              <a:r>
                <a:rPr lang="ru-RU" sz="1200" b="1" dirty="0" smtClean="0">
                  <a:solidFill>
                    <a:srgbClr val="001C85"/>
                  </a:solidFill>
                  <a:cs typeface="Times New Roman" pitchFamily="18" charset="0"/>
                </a:rPr>
                <a:t>(2019 год – 14 </a:t>
              </a:r>
              <a:r>
                <a:rPr lang="ru-RU" sz="1200" b="1" dirty="0" err="1" smtClean="0">
                  <a:solidFill>
                    <a:srgbClr val="001C85"/>
                  </a:solidFill>
                  <a:cs typeface="Times New Roman" pitchFamily="18" charset="0"/>
                </a:rPr>
                <a:t>млн.руб</a:t>
              </a:r>
              <a:r>
                <a:rPr lang="ru-RU" sz="1200" b="1" dirty="0" smtClean="0">
                  <a:solidFill>
                    <a:srgbClr val="001C85"/>
                  </a:solidFill>
                  <a:cs typeface="Times New Roman" pitchFamily="18" charset="0"/>
                </a:rPr>
                <a:t>.);</a:t>
              </a:r>
              <a:endParaRPr lang="ru-RU" sz="1200" b="1" dirty="0" smtClean="0">
                <a:solidFill>
                  <a:srgbClr val="001C85"/>
                </a:solidFill>
                <a:cs typeface="Times New Roman" pitchFamily="18" charset="0"/>
              </a:endParaRPr>
            </a:p>
            <a:p>
              <a:pPr marL="171450" indent="-171450" algn="just" defTabSz="1422400">
                <a:lnSpc>
                  <a:spcPct val="90000"/>
                </a:lnSpc>
                <a:spcAft>
                  <a:spcPct val="35000"/>
                </a:spcAft>
                <a:buFontTx/>
                <a:buChar char="-"/>
              </a:pPr>
              <a:r>
                <a:rPr lang="ru-RU" sz="1200" b="1" dirty="0" smtClean="0">
                  <a:solidFill>
                    <a:srgbClr val="001C85"/>
                  </a:solidFill>
                  <a:cs typeface="Times New Roman" pitchFamily="18" charset="0"/>
                </a:rPr>
                <a:t>Создание 1 модельной муниципальной </a:t>
              </a:r>
              <a:r>
                <a:rPr lang="ru-RU" sz="1200" b="1" dirty="0" smtClean="0">
                  <a:solidFill>
                    <a:srgbClr val="001C85"/>
                  </a:solidFill>
                  <a:cs typeface="Times New Roman" pitchFamily="18" charset="0"/>
                </a:rPr>
                <a:t>библиотеки (</a:t>
              </a:r>
              <a:r>
                <a:rPr lang="ru-RU" sz="1200" b="1" dirty="0" smtClean="0">
                  <a:solidFill>
                    <a:srgbClr val="001C85"/>
                  </a:solidFill>
                  <a:cs typeface="Times New Roman" pitchFamily="18" charset="0"/>
                </a:rPr>
                <a:t>2020-2024 </a:t>
              </a:r>
              <a:r>
                <a:rPr lang="ru-RU" sz="1200" b="1" dirty="0" smtClean="0">
                  <a:solidFill>
                    <a:srgbClr val="001C85"/>
                  </a:solidFill>
                  <a:cs typeface="Times New Roman" pitchFamily="18" charset="0"/>
                </a:rPr>
                <a:t>годы);</a:t>
              </a:r>
            </a:p>
            <a:p>
              <a:pPr marL="171450" indent="-171450" algn="just" defTabSz="1422400">
                <a:lnSpc>
                  <a:spcPct val="90000"/>
                </a:lnSpc>
                <a:spcAft>
                  <a:spcPct val="35000"/>
                </a:spcAft>
                <a:buFontTx/>
                <a:buChar char="-"/>
              </a:pPr>
              <a:r>
                <a:rPr lang="ru-RU" sz="1200" b="1" dirty="0" smtClean="0">
                  <a:solidFill>
                    <a:srgbClr val="001C85"/>
                  </a:solidFill>
                  <a:cs typeface="Times New Roman" pitchFamily="18" charset="0"/>
                </a:rPr>
                <a:t>Строительство объекта «Многофункциональный культурно-досуговый центр г.п. Барсово»</a:t>
              </a:r>
            </a:p>
            <a:p>
              <a:pPr marL="171450" indent="-171450" algn="just" defTabSz="1422400">
                <a:lnSpc>
                  <a:spcPct val="90000"/>
                </a:lnSpc>
                <a:spcAft>
                  <a:spcPct val="35000"/>
                </a:spcAft>
                <a:buFontTx/>
                <a:buChar char="-"/>
              </a:pPr>
              <a:r>
                <a:rPr lang="ru-RU" sz="1200" b="1" dirty="0" smtClean="0">
                  <a:solidFill>
                    <a:srgbClr val="001C85"/>
                  </a:solidFill>
                  <a:cs typeface="Times New Roman" pitchFamily="18" charset="0"/>
                </a:rPr>
                <a:t>Строительство объекта «Клуб на 50 мест в с.п. Тром-Аган»   </a:t>
              </a:r>
              <a:endParaRPr lang="ru-RU" sz="1200" b="1" dirty="0">
                <a:solidFill>
                  <a:srgbClr val="001C85"/>
                </a:solidFill>
                <a:cs typeface="Times New Roman" pitchFamily="18" charset="0"/>
              </a:endParaRPr>
            </a:p>
            <a:p>
              <a:pPr marL="171450" indent="-171450" algn="ctr" defTabSz="1422400">
                <a:lnSpc>
                  <a:spcPct val="90000"/>
                </a:lnSpc>
                <a:spcAft>
                  <a:spcPct val="35000"/>
                </a:spcAft>
                <a:buFontTx/>
                <a:buChar char="-"/>
              </a:pPr>
              <a:endParaRPr lang="ru-RU" sz="1000" b="1" dirty="0" smtClean="0">
                <a:solidFill>
                  <a:srgbClr val="001C85"/>
                </a:solidFill>
                <a:cs typeface="Times New Roman" pitchFamily="18" charset="0"/>
              </a:endParaRPr>
            </a:p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endParaRPr lang="ru-RU" sz="3600" b="1" dirty="0">
                <a:solidFill>
                  <a:srgbClr val="001C85"/>
                </a:solidFill>
                <a:cs typeface="Times New Roman" pitchFamily="18" charset="0"/>
              </a:endParaRPr>
            </a:p>
          </p:txBody>
        </p:sp>
        <p:sp>
          <p:nvSpPr>
            <p:cNvPr id="73" name="Прямоугольник 72">
              <a:hlinkClick r:id="" action="ppaction://noaction"/>
              <a:extLst>
                <a:ext uri="{FF2B5EF4-FFF2-40B4-BE49-F238E27FC236}">
                  <a16:creationId xmlns:a16="http://schemas.microsoft.com/office/drawing/2014/main" xmlns="" id="{9B5387B4-E265-4700-BE83-EB2359320A9A}"/>
                </a:ext>
              </a:extLst>
            </p:cNvPr>
            <p:cNvSpPr/>
            <p:nvPr/>
          </p:nvSpPr>
          <p:spPr>
            <a:xfrm>
              <a:off x="8116567" y="2593994"/>
              <a:ext cx="3393803" cy="4914004"/>
            </a:xfrm>
            <a:prstGeom prst="rect">
              <a:avLst/>
            </a:prstGeom>
            <a:pattFill prst="weave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28575">
              <a:solidFill>
                <a:srgbClr val="001C85"/>
              </a:solidFill>
            </a:ln>
            <a:effectLst>
              <a:outerShdw blurRad="304800" dist="152400" dir="2700000" sx="95000" sy="9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algn="ctr"/>
              <a:r>
                <a:rPr lang="ru-RU" dirty="0" smtClean="0">
                  <a:solidFill>
                    <a:srgbClr val="000000"/>
                  </a:solidFill>
                  <a:cs typeface="Times New Roman" pitchFamily="18" charset="0"/>
                </a:rPr>
                <a:t>Проект </a:t>
              </a:r>
              <a:r>
                <a:rPr lang="ru-RU" dirty="0">
                  <a:solidFill>
                    <a:srgbClr val="000000"/>
                  </a:solidFill>
                  <a:cs typeface="Times New Roman" pitchFamily="18" charset="0"/>
                </a:rPr>
                <a:t>3</a:t>
              </a:r>
              <a:r>
                <a:rPr lang="ru-RU" dirty="0" smtClean="0">
                  <a:solidFill>
                    <a:srgbClr val="000000"/>
                  </a:solidFill>
                  <a:cs typeface="Times New Roman" panose="02020603050405020304" pitchFamily="18" charset="0"/>
                </a:rPr>
                <a:t>.</a:t>
              </a:r>
              <a:endParaRPr lang="ru-RU" sz="2800" b="1" dirty="0" smtClean="0">
                <a:solidFill>
                  <a:srgbClr val="001C85"/>
                </a:solidFill>
                <a:cs typeface="Times New Roman" pitchFamily="18" charset="0"/>
              </a:endParaRPr>
            </a:p>
            <a:p>
              <a:pPr algn="ctr"/>
              <a:r>
                <a:rPr lang="ru-RU" sz="2800" b="1" dirty="0" smtClean="0">
                  <a:solidFill>
                    <a:srgbClr val="001C85"/>
                  </a:solidFill>
                  <a:cs typeface="Times New Roman" pitchFamily="18" charset="0"/>
                </a:rPr>
                <a:t>«</a:t>
              </a:r>
              <a:r>
                <a:rPr lang="ru-RU" sz="2800" b="1" dirty="0">
                  <a:solidFill>
                    <a:srgbClr val="001C85"/>
                  </a:solidFill>
                  <a:cs typeface="Times New Roman" pitchFamily="18" charset="0"/>
                </a:rPr>
                <a:t>Цифровая культура</a:t>
              </a:r>
              <a:r>
                <a:rPr lang="ru-RU" sz="2800" b="1" dirty="0" smtClean="0">
                  <a:solidFill>
                    <a:srgbClr val="001C85"/>
                  </a:solidFill>
                  <a:cs typeface="Times New Roman" pitchFamily="18" charset="0"/>
                </a:rPr>
                <a:t>»</a:t>
              </a:r>
            </a:p>
            <a:p>
              <a:pPr algn="ctr"/>
              <a:r>
                <a:rPr lang="ru-RU" sz="1200" b="1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Times New Roman" pitchFamily="18" charset="0"/>
                </a:rPr>
                <a:t>пп</a:t>
              </a:r>
              <a:r>
                <a:rPr lang="ru-RU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Times New Roman" pitchFamily="18" charset="0"/>
                </a:rPr>
                <a:t>. «ж» пункта 1 Указа Президента РФ от 7 мая 2018 № </a:t>
              </a:r>
              <a:r>
                <a:rPr lang="ru-RU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Times New Roman" pitchFamily="18" charset="0"/>
                </a:rPr>
                <a:t>204</a:t>
              </a:r>
            </a:p>
            <a:p>
              <a:pPr algn="ctr"/>
              <a:endPara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endParaRPr>
            </a:p>
            <a:p>
              <a:pPr algn="ctr"/>
              <a:endParaRPr lang="ru-RU" sz="1200" b="1" dirty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endParaRPr>
            </a:p>
            <a:p>
              <a:pPr marL="171450" indent="-171450" algn="just">
                <a:buFontTx/>
                <a:buChar char="-"/>
              </a:pPr>
              <a:r>
                <a:rPr lang="ru-RU" sz="1200" b="1" dirty="0" smtClean="0">
                  <a:solidFill>
                    <a:srgbClr val="001C85"/>
                  </a:solidFill>
                  <a:cs typeface="Times New Roman" pitchFamily="18" charset="0"/>
                </a:rPr>
                <a:t>Создание медиацентра на базе МУК «Районный организационно-методический центр», 2020 год</a:t>
              </a:r>
              <a:endParaRPr lang="ru-RU" sz="1200" b="1" dirty="0">
                <a:solidFill>
                  <a:srgbClr val="001C85"/>
                </a:solidFill>
                <a:cs typeface="Times New Roman" pitchFamily="18" charset="0"/>
              </a:endParaRPr>
            </a:p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endPara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endParaRPr>
            </a:p>
            <a:p>
              <a:pPr algn="ctr"/>
              <a:endParaRPr lang="ru-RU" sz="1200" b="1" dirty="0" smtClean="0">
                <a:solidFill>
                  <a:srgbClr val="001C85"/>
                </a:solidFill>
                <a:cs typeface="Times New Roman" pitchFamily="18" charset="0"/>
              </a:endParaRPr>
            </a:p>
            <a:p>
              <a:pPr algn="ctr"/>
              <a:endParaRPr lang="ru-RU" sz="3600" b="1" dirty="0">
                <a:solidFill>
                  <a:srgbClr val="001C85"/>
                </a:solidFill>
                <a:cs typeface="Times New Roman" pitchFamily="18" charset="0"/>
              </a:endParaRPr>
            </a:p>
          </p:txBody>
        </p:sp>
      </p:grpSp>
      <p:sp>
        <p:nvSpPr>
          <p:cNvPr id="74" name="Прямоугольник 73">
            <a:hlinkClick r:id="" action="ppaction://noaction"/>
            <a:extLst>
              <a:ext uri="{FF2B5EF4-FFF2-40B4-BE49-F238E27FC236}">
                <a16:creationId xmlns:a16="http://schemas.microsoft.com/office/drawing/2014/main" xmlns="" id="{63489A40-9388-4C80-B244-4D1FC53AE64B}"/>
              </a:ext>
            </a:extLst>
          </p:cNvPr>
          <p:cNvSpPr/>
          <p:nvPr/>
        </p:nvSpPr>
        <p:spPr>
          <a:xfrm>
            <a:off x="3596753" y="1863045"/>
            <a:ext cx="2618428" cy="4834650"/>
          </a:xfrm>
          <a:prstGeom prst="rect">
            <a:avLst/>
          </a:prstGeom>
          <a:pattFill prst="divot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28575">
            <a:solidFill>
              <a:srgbClr val="001C85"/>
            </a:solidFill>
          </a:ln>
          <a:effectLst>
            <a:outerShdw blurRad="304800" dist="152400" dir="2700000" sx="95000" sy="95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defTabSz="1422400">
              <a:lnSpc>
                <a:spcPct val="90000"/>
              </a:lnSpc>
              <a:spcAft>
                <a:spcPct val="35000"/>
              </a:spcAft>
            </a:pPr>
            <a:endParaRPr lang="ru-RU" dirty="0" smtClean="0">
              <a:solidFill>
                <a:srgbClr val="000000"/>
              </a:solidFill>
            </a:endParaRPr>
          </a:p>
          <a:p>
            <a:pPr algn="ctr" defTabSz="1422400">
              <a:lnSpc>
                <a:spcPct val="90000"/>
              </a:lnSpc>
              <a:spcAft>
                <a:spcPct val="35000"/>
              </a:spcAft>
            </a:pPr>
            <a:endParaRPr lang="ru-RU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 defTabSz="1422400">
              <a:lnSpc>
                <a:spcPct val="90000"/>
              </a:lnSpc>
              <a:spcAft>
                <a:spcPct val="35000"/>
              </a:spcAft>
            </a:pP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Проект 2.</a:t>
            </a:r>
          </a:p>
          <a:p>
            <a:pPr algn="ctr" defTabSz="1422400">
              <a:lnSpc>
                <a:spcPct val="90000"/>
              </a:lnSpc>
              <a:spcAft>
                <a:spcPct val="35000"/>
              </a:spcAft>
            </a:pPr>
            <a:r>
              <a:rPr lang="ru-RU" sz="2800" b="1" dirty="0" smtClean="0">
                <a:solidFill>
                  <a:srgbClr val="001C85"/>
                </a:solidFill>
                <a:cs typeface="Times New Roman" pitchFamily="18" charset="0"/>
              </a:rPr>
              <a:t>«Творческие люди»</a:t>
            </a:r>
          </a:p>
          <a:p>
            <a:pPr algn="ctr" defTabSz="1422400">
              <a:lnSpc>
                <a:spcPct val="90000"/>
              </a:lnSpc>
              <a:spcAft>
                <a:spcPct val="35000"/>
              </a:spcAft>
            </a:pPr>
            <a:r>
              <a:rPr lang="ru-RU" sz="12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пп</a:t>
            </a:r>
            <a:r>
              <a:rPr lang="ru-RU" sz="1200" b="1" dirty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. «а», «г», «е», «з», «к» пункта 12 Указа Президента РФ от 7 мая 2018 № </a:t>
            </a:r>
            <a:r>
              <a: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itchFamily="18" charset="0"/>
              </a:rPr>
              <a:t>204</a:t>
            </a:r>
          </a:p>
          <a:p>
            <a:pPr algn="ctr" defTabSz="1422400">
              <a:lnSpc>
                <a:spcPct val="90000"/>
              </a:lnSpc>
              <a:spcAft>
                <a:spcPct val="35000"/>
              </a:spcAft>
            </a:pPr>
            <a:endParaRPr lang="ru-RU" sz="1200" b="1" dirty="0" smtClean="0">
              <a:solidFill>
                <a:prstClr val="black">
                  <a:lumMod val="75000"/>
                  <a:lumOff val="25000"/>
                </a:prstClr>
              </a:solidFill>
              <a:cs typeface="Times New Roman" pitchFamily="18" charset="0"/>
            </a:endParaRPr>
          </a:p>
          <a:p>
            <a:pPr marL="171450" indent="-171450" algn="just" defTabSz="142240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ru-RU" sz="1200" b="1" dirty="0">
                <a:solidFill>
                  <a:srgbClr val="001C85"/>
                </a:solidFill>
                <a:cs typeface="Times New Roman" pitchFamily="18" charset="0"/>
              </a:rPr>
              <a:t>Повышение квалификации </a:t>
            </a:r>
            <a:r>
              <a:rPr lang="ru-RU" sz="1200" b="1" dirty="0" smtClean="0">
                <a:solidFill>
                  <a:srgbClr val="001C85"/>
                </a:solidFill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rgbClr val="001C85"/>
                </a:solidFill>
                <a:cs typeface="Times New Roman" pitchFamily="18" charset="0"/>
              </a:rPr>
              <a:t>работников </a:t>
            </a:r>
            <a:r>
              <a:rPr lang="ru-RU" sz="1200" b="1" dirty="0" smtClean="0">
                <a:solidFill>
                  <a:srgbClr val="001C85"/>
                </a:solidFill>
                <a:cs typeface="Times New Roman" pitchFamily="18" charset="0"/>
              </a:rPr>
              <a:t>культуры (2019-2024 годы</a:t>
            </a:r>
            <a:r>
              <a:rPr lang="ru-RU" sz="1200" b="1" dirty="0" smtClean="0">
                <a:solidFill>
                  <a:srgbClr val="001C85"/>
                </a:solidFill>
                <a:cs typeface="Times New Roman" pitchFamily="18" charset="0"/>
              </a:rPr>
              <a:t>); запланировано участие в Федеральном проекте (направлено 116 заявок)</a:t>
            </a:r>
            <a:endParaRPr lang="ru-RU" sz="1200" b="1" dirty="0" smtClean="0">
              <a:solidFill>
                <a:srgbClr val="001C85"/>
              </a:solidFill>
              <a:cs typeface="Times New Roman" pitchFamily="18" charset="0"/>
            </a:endParaRPr>
          </a:p>
          <a:p>
            <a:pPr marL="171450" indent="-171450" algn="just" defTabSz="142240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endParaRPr lang="ru-RU" sz="1200" b="1" dirty="0">
              <a:solidFill>
                <a:srgbClr val="001C85"/>
              </a:solidFill>
              <a:cs typeface="Times New Roman" pitchFamily="18" charset="0"/>
            </a:endParaRPr>
          </a:p>
          <a:p>
            <a:pPr marL="171450" indent="-171450" algn="just" defTabSz="142240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ru-RU" sz="1200" b="1" dirty="0" smtClean="0">
                <a:solidFill>
                  <a:srgbClr val="001C85"/>
                </a:solidFill>
                <a:cs typeface="Times New Roman" pitchFamily="18" charset="0"/>
              </a:rPr>
              <a:t>Участие </a:t>
            </a:r>
            <a:r>
              <a:rPr lang="ru-RU" sz="1200" b="1" dirty="0" smtClean="0">
                <a:solidFill>
                  <a:srgbClr val="001C85"/>
                </a:solidFill>
                <a:cs typeface="Times New Roman" pitchFamily="18" charset="0"/>
              </a:rPr>
              <a:t>в программе «Волонтеры культуры (2019-2024 годы)</a:t>
            </a:r>
          </a:p>
          <a:p>
            <a:pPr algn="ctr" defTabSz="1422400">
              <a:lnSpc>
                <a:spcPct val="90000"/>
              </a:lnSpc>
              <a:spcAft>
                <a:spcPct val="35000"/>
              </a:spcAft>
            </a:pPr>
            <a:endParaRPr lang="ru-RU" sz="2800" b="1" dirty="0" smtClean="0">
              <a:solidFill>
                <a:srgbClr val="001C85"/>
              </a:solidFill>
              <a:cs typeface="Times New Roman" pitchFamily="18" charset="0"/>
            </a:endParaRPr>
          </a:p>
          <a:p>
            <a:pPr algn="ctr" defTabSz="1422400">
              <a:lnSpc>
                <a:spcPct val="90000"/>
              </a:lnSpc>
              <a:spcAft>
                <a:spcPct val="35000"/>
              </a:spcAft>
            </a:pPr>
            <a:endParaRPr lang="ru-RU" sz="3600" b="1" dirty="0">
              <a:solidFill>
                <a:srgbClr val="001C85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716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Карта результатов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769614"/>
              </p:ext>
            </p:extLst>
          </p:nvPr>
        </p:nvGraphicFramePr>
        <p:xfrm>
          <a:off x="146957" y="2057400"/>
          <a:ext cx="8817429" cy="3494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6735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Global_print</Template>
  <TotalTime>976</TotalTime>
  <Words>838</Words>
  <Application>Microsoft Office PowerPoint</Application>
  <PresentationFormat>Экран (4:3)</PresentationFormat>
  <Paragraphs>98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НАЦИОНАЛЬНЫЙ ПРОЕКТ  «КУЛЬТУРА»</vt:lpstr>
      <vt:lpstr>Презентация PowerPoint</vt:lpstr>
      <vt:lpstr>Презентация PowerPoint</vt:lpstr>
      <vt:lpstr>Презентация PowerPoint</vt:lpstr>
      <vt:lpstr>Презентация PowerPoint</vt:lpstr>
      <vt:lpstr>Карта результатов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Ромц r</dc:creator>
  <cp:lastModifiedBy>Протопопова Ирина Александровна</cp:lastModifiedBy>
  <cp:revision>41</cp:revision>
  <cp:lastPrinted>2019-07-23T09:56:19Z</cp:lastPrinted>
  <dcterms:created xsi:type="dcterms:W3CDTF">2018-12-18T06:40:14Z</dcterms:created>
  <dcterms:modified xsi:type="dcterms:W3CDTF">2019-07-23T09:59:34Z</dcterms:modified>
</cp:coreProperties>
</file>